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14" r:id="rId2"/>
    <p:sldId id="298" r:id="rId3"/>
    <p:sldId id="297" r:id="rId4"/>
    <p:sldId id="526" r:id="rId5"/>
    <p:sldId id="527" r:id="rId6"/>
    <p:sldId id="528" r:id="rId7"/>
    <p:sldId id="517" r:id="rId8"/>
    <p:sldId id="518" r:id="rId9"/>
    <p:sldId id="519" r:id="rId10"/>
    <p:sldId id="522" r:id="rId11"/>
    <p:sldId id="523" r:id="rId12"/>
    <p:sldId id="529" r:id="rId13"/>
    <p:sldId id="525" r:id="rId14"/>
    <p:sldId id="520" r:id="rId15"/>
    <p:sldId id="521" r:id="rId16"/>
    <p:sldId id="294" r:id="rId17"/>
    <p:sldId id="295" r:id="rId18"/>
    <p:sldId id="29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49" autoAdjust="0"/>
  </p:normalViewPr>
  <p:slideViewPr>
    <p:cSldViewPr>
      <p:cViewPr varScale="1">
        <p:scale>
          <a:sx n="87" d="100"/>
          <a:sy n="87" d="100"/>
        </p:scale>
        <p:origin x="1698" y="96"/>
      </p:cViewPr>
      <p:guideLst>
        <p:guide orient="horz" pos="2160"/>
        <p:guide pos="2880"/>
      </p:guideLst>
    </p:cSldViewPr>
  </p:slideViewPr>
  <p:notesTextViewPr>
    <p:cViewPr>
      <p:scale>
        <a:sx n="3" d="2"/>
        <a:sy n="3" d="2"/>
      </p:scale>
      <p:origin x="0" y="0"/>
    </p:cViewPr>
  </p:notesTextViewPr>
  <p:notesViewPr>
    <p:cSldViewPr>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06B1EA-CFD5-4C50-B39E-06520EE6E65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13BC1A2-91DE-4874-B27C-F54CDFE037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214845-E597-4C96-AEA2-FFBD6F6065B8}" type="datetimeFigureOut">
              <a:rPr lang="en-US" smtClean="0"/>
              <a:t>2/6/2019</a:t>
            </a:fld>
            <a:endParaRPr lang="en-US"/>
          </a:p>
        </p:txBody>
      </p:sp>
      <p:sp>
        <p:nvSpPr>
          <p:cNvPr id="4" name="Footer Placeholder 3">
            <a:extLst>
              <a:ext uri="{FF2B5EF4-FFF2-40B4-BE49-F238E27FC236}">
                <a16:creationId xmlns:a16="http://schemas.microsoft.com/office/drawing/2014/main" id="{924AB0F0-543C-49BC-8E8B-1BAA86EE7E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AD612F-4145-4E59-97B8-51183FC16E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2A5AD0-F478-4675-9C26-DD2DBD9C62C9}" type="slidenum">
              <a:rPr lang="en-US" smtClean="0"/>
              <a:t>‹#›</a:t>
            </a:fld>
            <a:endParaRPr lang="en-US"/>
          </a:p>
        </p:txBody>
      </p:sp>
    </p:spTree>
    <p:extLst>
      <p:ext uri="{BB962C8B-B14F-4D97-AF65-F5344CB8AC3E}">
        <p14:creationId xmlns:p14="http://schemas.microsoft.com/office/powerpoint/2010/main" val="3277095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B483F-D277-4DBF-B879-9B834FA4DD74}" type="datetimeFigureOut">
              <a:rPr lang="en-US" smtClean="0"/>
              <a:t>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E9A95-CC53-4A47-9594-47DC4819FC12}" type="slidenum">
              <a:rPr lang="en-US" smtClean="0"/>
              <a:t>‹#›</a:t>
            </a:fld>
            <a:endParaRPr lang="en-US"/>
          </a:p>
        </p:txBody>
      </p:sp>
    </p:spTree>
    <p:extLst>
      <p:ext uri="{BB962C8B-B14F-4D97-AF65-F5344CB8AC3E}">
        <p14:creationId xmlns:p14="http://schemas.microsoft.com/office/powerpoint/2010/main" val="4072556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E9A95-CC53-4A47-9594-47DC4819FC12}" type="slidenum">
              <a:rPr lang="en-US" smtClean="0"/>
              <a:t>1</a:t>
            </a:fld>
            <a:endParaRPr lang="en-US"/>
          </a:p>
        </p:txBody>
      </p:sp>
    </p:spTree>
    <p:extLst>
      <p:ext uri="{BB962C8B-B14F-4D97-AF65-F5344CB8AC3E}">
        <p14:creationId xmlns:p14="http://schemas.microsoft.com/office/powerpoint/2010/main" val="230919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7</a:t>
            </a:fld>
            <a:endParaRPr lang="en-US"/>
          </a:p>
        </p:txBody>
      </p:sp>
    </p:spTree>
    <p:extLst>
      <p:ext uri="{BB962C8B-B14F-4D97-AF65-F5344CB8AC3E}">
        <p14:creationId xmlns:p14="http://schemas.microsoft.com/office/powerpoint/2010/main" val="3184982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10</a:t>
            </a:fld>
            <a:endParaRPr lang="en-US"/>
          </a:p>
        </p:txBody>
      </p:sp>
    </p:spTree>
    <p:extLst>
      <p:ext uri="{BB962C8B-B14F-4D97-AF65-F5344CB8AC3E}">
        <p14:creationId xmlns:p14="http://schemas.microsoft.com/office/powerpoint/2010/main" val="2586992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F79E9A95-CC53-4A47-9594-47DC4819FC12}" type="slidenum">
              <a:rPr lang="en-US" smtClean="0"/>
              <a:t>16</a:t>
            </a:fld>
            <a:endParaRPr lang="en-US"/>
          </a:p>
        </p:txBody>
      </p:sp>
    </p:spTree>
    <p:extLst>
      <p:ext uri="{BB962C8B-B14F-4D97-AF65-F5344CB8AC3E}">
        <p14:creationId xmlns:p14="http://schemas.microsoft.com/office/powerpoint/2010/main" val="85194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9E9A95-CC53-4A47-9594-47DC4819FC12}" type="slidenum">
              <a:rPr lang="en-US" smtClean="0"/>
              <a:t>17</a:t>
            </a:fld>
            <a:endParaRPr lang="en-US"/>
          </a:p>
        </p:txBody>
      </p:sp>
    </p:spTree>
    <p:extLst>
      <p:ext uri="{BB962C8B-B14F-4D97-AF65-F5344CB8AC3E}">
        <p14:creationId xmlns:p14="http://schemas.microsoft.com/office/powerpoint/2010/main" val="2249060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303901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426660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362288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tatement and Image" userDrawn="1">
  <p:cSld name="Statement and Image">
    <p:spTree>
      <p:nvGrpSpPr>
        <p:cNvPr id="1" name=""/>
        <p:cNvGrpSpPr/>
        <p:nvPr/>
      </p:nvGrpSpPr>
      <p:grpSpPr>
        <a:xfrm>
          <a:off x="0" y="0"/>
          <a:ext cx="0" cy="0"/>
          <a:chOff x="0" y="0"/>
          <a:chExt cx="0" cy="0"/>
        </a:xfrm>
      </p:grpSpPr>
      <p:sp>
        <p:nvSpPr>
          <p:cNvPr id="8" name="Title 7"/>
          <p:cNvSpPr>
            <a:spLocks noGrp="1"/>
          </p:cNvSpPr>
          <p:nvPr>
            <p:ph type="title"/>
          </p:nvPr>
        </p:nvSpPr>
        <p:spPr>
          <a:xfrm>
            <a:off x="684213" y="1628773"/>
            <a:ext cx="3527747" cy="4392614"/>
          </a:xfrm>
        </p:spPr>
        <p:txBody>
          <a:bodyPr/>
          <a:lstStyle/>
          <a:p>
            <a:r>
              <a:rPr lang="en-US" dirty="0"/>
              <a:t>Click to edit Master title style</a:t>
            </a:r>
          </a:p>
        </p:txBody>
      </p:sp>
      <p:sp>
        <p:nvSpPr>
          <p:cNvPr id="9" name="Date Placeholder 8"/>
          <p:cNvSpPr>
            <a:spLocks noGrp="1"/>
          </p:cNvSpPr>
          <p:nvPr>
            <p:ph type="dt" sz="half" idx="10"/>
          </p:nvPr>
        </p:nvSpPr>
        <p:spPr>
          <a:xfrm>
            <a:off x="457200" y="6356350"/>
            <a:ext cx="2133600" cy="365125"/>
          </a:xfrm>
          <a:prstGeom prst="rect">
            <a:avLst/>
          </a:prstGeom>
        </p:spPr>
        <p:txBody>
          <a:bodyPr/>
          <a:lstStyle/>
          <a:p>
            <a:endParaRPr lang="en-US" dirty="0"/>
          </a:p>
        </p:txBody>
      </p:sp>
      <p:sp>
        <p:nvSpPr>
          <p:cNvPr id="10" name="Footer Placeholder 9"/>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11" name="Slide Number Placeholder 10"/>
          <p:cNvSpPr>
            <a:spLocks noGrp="1"/>
          </p:cNvSpPr>
          <p:nvPr>
            <p:ph type="sldNum" sz="quarter" idx="12"/>
            <p:custDataLst>
              <p:tags r:id="rId2"/>
            </p:custDataLst>
          </p:nvPr>
        </p:nvSpPr>
        <p:spPr>
          <a:xfrm>
            <a:off x="6553200" y="6356350"/>
            <a:ext cx="2133600" cy="365125"/>
          </a:xfrm>
          <a:prstGeom prst="rect">
            <a:avLst/>
          </a:prstGeom>
        </p:spPr>
        <p:txBody>
          <a:bodyPr/>
          <a:lstStyle/>
          <a:p>
            <a:fld id="{5E4D2043-7E31-4A53-BD33-72A88E682172}" type="slidenum">
              <a:rPr lang="en-US" smtClean="0"/>
              <a:pPr/>
              <a:t>‹#›</a:t>
            </a:fld>
            <a:endParaRPr lang="en-US" dirty="0"/>
          </a:p>
        </p:txBody>
      </p:sp>
    </p:spTree>
    <p:extLst>
      <p:ext uri="{BB962C8B-B14F-4D97-AF65-F5344CB8AC3E}">
        <p14:creationId xmlns:p14="http://schemas.microsoft.com/office/powerpoint/2010/main" val="346727928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CB005B-033B-48B6-9040-71F3F2992737}"/>
              </a:ext>
            </a:extLst>
          </p:cNvPr>
          <p:cNvSpPr/>
          <p:nvPr userDrawn="1"/>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858E697-CB35-4618-8466-0744654E1A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3800" y="6110723"/>
            <a:ext cx="1447799" cy="668883"/>
          </a:xfrm>
          <a:prstGeom prst="rect">
            <a:avLst/>
          </a:prstGeom>
        </p:spPr>
      </p:pic>
      <p:pic>
        <p:nvPicPr>
          <p:cNvPr id="11" name="Picture 10">
            <a:extLst>
              <a:ext uri="{FF2B5EF4-FFF2-40B4-BE49-F238E27FC236}">
                <a16:creationId xmlns:a16="http://schemas.microsoft.com/office/drawing/2014/main" id="{5FD28F7C-BE2C-47E4-AA40-763E53641B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315957"/>
            <a:ext cx="2057400" cy="463650"/>
          </a:xfrm>
          <a:prstGeom prst="rect">
            <a:avLst/>
          </a:prstGeom>
        </p:spPr>
      </p:pic>
      <p:sp>
        <p:nvSpPr>
          <p:cNvPr id="12" name="TextBox 11">
            <a:extLst>
              <a:ext uri="{FF2B5EF4-FFF2-40B4-BE49-F238E27FC236}">
                <a16:creationId xmlns:a16="http://schemas.microsoft.com/office/drawing/2014/main" id="{3A00FE39-3EC7-49EA-9E59-11D6C448B5B6}"/>
              </a:ext>
            </a:extLst>
          </p:cNvPr>
          <p:cNvSpPr txBox="1"/>
          <p:nvPr userDrawn="1"/>
        </p:nvSpPr>
        <p:spPr>
          <a:xfrm>
            <a:off x="3232958" y="6466530"/>
            <a:ext cx="3352800" cy="369332"/>
          </a:xfrm>
          <a:prstGeom prst="rect">
            <a:avLst/>
          </a:prstGeom>
          <a:noFill/>
        </p:spPr>
        <p:txBody>
          <a:bodyPr wrap="square" rtlCol="0">
            <a:spAutoFit/>
          </a:bodyPr>
          <a:lstStyle/>
          <a:p>
            <a:r>
              <a:rPr lang="en-US" b="1" dirty="0"/>
              <a:t>www.iiaba.net/EOHappens</a:t>
            </a:r>
          </a:p>
        </p:txBody>
      </p:sp>
    </p:spTree>
    <p:extLst>
      <p:ext uri="{BB962C8B-B14F-4D97-AF65-F5344CB8AC3E}">
        <p14:creationId xmlns:p14="http://schemas.microsoft.com/office/powerpoint/2010/main" val="1570224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83072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685475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44607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200237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637171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281353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033B4D6-EDB0-4E15-AC96-232C5C7ACDF6}" type="datetimeFigureOut">
              <a:rPr lang="en-US" smtClean="0"/>
              <a:t>2/6/2019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04AA6A9-EE30-48A1-ABF5-60ECC4C0C417}" type="slidenum">
              <a:rPr lang="en-US" smtClean="0"/>
              <a:t>‹#›</a:t>
            </a:fld>
            <a:endParaRPr lang="en-US"/>
          </a:p>
        </p:txBody>
      </p:sp>
    </p:spTree>
    <p:extLst>
      <p:ext uri="{BB962C8B-B14F-4D97-AF65-F5344CB8AC3E}">
        <p14:creationId xmlns:p14="http://schemas.microsoft.com/office/powerpoint/2010/main" val="183610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8" name="Rectangle 7">
            <a:extLst>
              <a:ext uri="{FF2B5EF4-FFF2-40B4-BE49-F238E27FC236}">
                <a16:creationId xmlns:a16="http://schemas.microsoft.com/office/drawing/2014/main" id="{434A8175-B745-4295-8105-CAFDBCA124FE}"/>
              </a:ext>
            </a:extLst>
          </p:cNvPr>
          <p:cNvSpPr/>
          <p:nvPr userDrawn="1"/>
        </p:nvSpPr>
        <p:spPr>
          <a:xfrm>
            <a:off x="0" y="0"/>
            <a:ext cx="9144000"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C7F686A-3D32-466C-8AF7-41A50E0D937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543800" y="6110723"/>
            <a:ext cx="1447799" cy="668883"/>
          </a:xfrm>
          <a:prstGeom prst="rect">
            <a:avLst/>
          </a:prstGeom>
        </p:spPr>
      </p:pic>
      <p:pic>
        <p:nvPicPr>
          <p:cNvPr id="10" name="Picture 9">
            <a:extLst>
              <a:ext uri="{FF2B5EF4-FFF2-40B4-BE49-F238E27FC236}">
                <a16:creationId xmlns:a16="http://schemas.microsoft.com/office/drawing/2014/main" id="{500EB3C0-DBA8-4302-99EF-240A312ADF3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28600" y="6315957"/>
            <a:ext cx="2057400" cy="463650"/>
          </a:xfrm>
          <a:prstGeom prst="rect">
            <a:avLst/>
          </a:prstGeom>
        </p:spPr>
      </p:pic>
      <p:sp>
        <p:nvSpPr>
          <p:cNvPr id="11" name="TextBox 10">
            <a:extLst>
              <a:ext uri="{FF2B5EF4-FFF2-40B4-BE49-F238E27FC236}">
                <a16:creationId xmlns:a16="http://schemas.microsoft.com/office/drawing/2014/main" id="{1754ABB2-7840-487D-9985-1B875C958528}"/>
              </a:ext>
            </a:extLst>
          </p:cNvPr>
          <p:cNvSpPr txBox="1"/>
          <p:nvPr userDrawn="1"/>
        </p:nvSpPr>
        <p:spPr>
          <a:xfrm>
            <a:off x="3232958" y="6466530"/>
            <a:ext cx="3352800" cy="369332"/>
          </a:xfrm>
          <a:prstGeom prst="rect">
            <a:avLst/>
          </a:prstGeom>
          <a:noFill/>
        </p:spPr>
        <p:txBody>
          <a:bodyPr wrap="square" rtlCol="0">
            <a:spAutoFit/>
          </a:bodyPr>
          <a:lstStyle/>
          <a:p>
            <a:r>
              <a:rPr lang="en-US" b="1" dirty="0"/>
              <a:t>www.iiaba.net/EOHappens</a:t>
            </a:r>
          </a:p>
        </p:txBody>
      </p:sp>
    </p:spTree>
    <p:extLst>
      <p:ext uri="{BB962C8B-B14F-4D97-AF65-F5344CB8AC3E}">
        <p14:creationId xmlns:p14="http://schemas.microsoft.com/office/powerpoint/2010/main" val="247180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rms.iiaba.net/Resources/Pages/Publications/Angles/2018/07-2018-Stay-in-Your-Lane-with-disclaimer.pdf" TargetMode="External"/><Relationship Id="rId7" Type="http://schemas.openxmlformats.org/officeDocument/2006/relationships/hyperlink" Target="https://rms.iiaba.net/Resources/Pages/Resources/Care/default.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rms.iiaba.net/Resources/Pages/Publications/Angles/2018/01-2018-Deceptively-Simple-with-disclaimer.pdf#search=special%20events" TargetMode="External"/><Relationship Id="rId5" Type="http://schemas.openxmlformats.org/officeDocument/2006/relationships/hyperlink" Target="https://rms.iiaba.net/Resources/Pages/Publications/Angles/2016/12-2016-Tricks-of-the-Trade-with-disclaimer.pdf" TargetMode="External"/><Relationship Id="rId4" Type="http://schemas.openxmlformats.org/officeDocument/2006/relationships/hyperlink" Target="https://rms.iiaba.net/Resources/Pages/Publications/Angles/2017/06-2017-Out-of-Your-Depth-with-disclaimer.pdf"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714E6F-DAF5-411C-B1B6-C9BFB2DE32E9}"/>
              </a:ext>
            </a:extLst>
          </p:cNvPr>
          <p:cNvSpPr>
            <a:spLocks noGrp="1"/>
          </p:cNvSpPr>
          <p:nvPr>
            <p:ph type="title" idx="4294967295"/>
          </p:nvPr>
        </p:nvSpPr>
        <p:spPr>
          <a:xfrm>
            <a:off x="457200" y="274638"/>
            <a:ext cx="8229600" cy="1143000"/>
          </a:xfrm>
        </p:spPr>
        <p:txBody>
          <a:bodyPr/>
          <a:lstStyle/>
          <a:p>
            <a:endParaRPr lang="en-US"/>
          </a:p>
        </p:txBody>
      </p:sp>
      <p:pic>
        <p:nvPicPr>
          <p:cNvPr id="13" name="Content Placeholder 12" descr="A close up of a sign&#10;&#10;Description automatically generated">
            <a:extLst>
              <a:ext uri="{FF2B5EF4-FFF2-40B4-BE49-F238E27FC236}">
                <a16:creationId xmlns:a16="http://schemas.microsoft.com/office/drawing/2014/main" id="{B5AAB5C8-026F-4A91-A047-AAEB273C9FBA}"/>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0" y="1"/>
            <a:ext cx="9144000" cy="5943599"/>
          </a:xfrm>
          <a:prstGeom prst="rect">
            <a:avLst/>
          </a:prstGeom>
        </p:spPr>
      </p:pic>
    </p:spTree>
    <p:extLst>
      <p:ext uri="{BB962C8B-B14F-4D97-AF65-F5344CB8AC3E}">
        <p14:creationId xmlns:p14="http://schemas.microsoft.com/office/powerpoint/2010/main" val="1662146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455612" y="-228600"/>
            <a:ext cx="7850188" cy="1905000"/>
          </a:xfrm>
        </p:spPr>
        <p:txBody>
          <a:bodyPr>
            <a:noAutofit/>
          </a:bodyPr>
          <a:lstStyle/>
          <a:p>
            <a:pPr algn="l"/>
            <a:r>
              <a:rPr lang="en-US" sz="4000" b="1" dirty="0">
                <a:solidFill>
                  <a:schemeClr val="bg1">
                    <a:lumMod val="95000"/>
                  </a:schemeClr>
                </a:solidFill>
              </a:rPr>
              <a:t>Application Errors</a:t>
            </a:r>
            <a:br>
              <a:rPr lang="en-US" sz="3200" b="1" dirty="0">
                <a:solidFill>
                  <a:schemeClr val="bg1">
                    <a:lumMod val="95000"/>
                  </a:schemeClr>
                </a:solidFill>
              </a:rPr>
            </a:br>
            <a:r>
              <a:rPr lang="en-US" sz="3200" b="1" i="1" dirty="0">
                <a:solidFill>
                  <a:schemeClr val="bg1">
                    <a:lumMod val="95000"/>
                  </a:schemeClr>
                </a:solidFill>
              </a:rPr>
              <a:t>What’s in a Name?</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64" t="10092" r="2127" b="19059"/>
          <a:stretch/>
        </p:blipFill>
        <p:spPr>
          <a:xfrm>
            <a:off x="533399" y="1676399"/>
            <a:ext cx="8220707" cy="993713"/>
          </a:xfrm>
          <a:prstGeom prst="rect">
            <a:avLst/>
          </a:prstGeom>
          <a:ln w="1270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1462" y="4543997"/>
            <a:ext cx="7208298" cy="1091463"/>
          </a:xfrm>
          <a:prstGeom prst="rect">
            <a:avLst/>
          </a:prstGeom>
          <a:ln w="12700">
            <a:solidFill>
              <a:schemeClr val="tx1"/>
            </a:solidFill>
          </a:ln>
        </p:spPr>
      </p:pic>
      <p:sp>
        <p:nvSpPr>
          <p:cNvPr id="7" name="Rounded Rectangle 6"/>
          <p:cNvSpPr/>
          <p:nvPr/>
        </p:nvSpPr>
        <p:spPr>
          <a:xfrm>
            <a:off x="609600" y="2171741"/>
            <a:ext cx="1295400" cy="182880"/>
          </a:xfrm>
          <a:prstGeom prst="roundRect">
            <a:avLst/>
          </a:prstGeom>
          <a:solidFill>
            <a:srgbClr val="FFFF00">
              <a:alpha val="25000"/>
            </a:srgbClr>
          </a:solidFill>
          <a:ln w="1270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938" y="2837751"/>
            <a:ext cx="4769627" cy="1508760"/>
          </a:xfrm>
          <a:prstGeom prst="rect">
            <a:avLst/>
          </a:prstGeom>
          <a:ln w="12700">
            <a:solidFill>
              <a:schemeClr val="tx1"/>
            </a:solidFill>
          </a:ln>
        </p:spPr>
      </p:pic>
    </p:spTree>
    <p:extLst>
      <p:ext uri="{BB962C8B-B14F-4D97-AF65-F5344CB8AC3E}">
        <p14:creationId xmlns:p14="http://schemas.microsoft.com/office/powerpoint/2010/main" val="3635202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74638"/>
            <a:ext cx="8229600" cy="1143000"/>
          </a:xfrm>
        </p:spPr>
        <p:txBody>
          <a:bodyPr/>
          <a:lstStyle/>
          <a:p>
            <a:pPr algn="l"/>
            <a:r>
              <a:rPr lang="en-US" b="1" dirty="0">
                <a:solidFill>
                  <a:schemeClr val="bg1"/>
                </a:solidFill>
              </a:rPr>
              <a:t>Takeaways</a:t>
            </a:r>
          </a:p>
        </p:txBody>
      </p:sp>
      <p:sp>
        <p:nvSpPr>
          <p:cNvPr id="6" name="Content Placeholder 5"/>
          <p:cNvSpPr>
            <a:spLocks noGrp="1"/>
          </p:cNvSpPr>
          <p:nvPr>
            <p:ph idx="4294967295"/>
          </p:nvPr>
        </p:nvSpPr>
        <p:spPr>
          <a:xfrm>
            <a:off x="457200" y="1722437"/>
            <a:ext cx="8229600" cy="4525963"/>
          </a:xfrm>
          <a:prstGeom prst="rect">
            <a:avLst/>
          </a:prstGeom>
        </p:spPr>
        <p:txBody>
          <a:bodyPr>
            <a:normAutofit lnSpcReduction="10000"/>
          </a:bodyPr>
          <a:lstStyle/>
          <a:p>
            <a:r>
              <a:rPr lang="en-US" sz="2800" dirty="0"/>
              <a:t>30 of 50 states do </a:t>
            </a:r>
            <a:r>
              <a:rPr lang="en-US" sz="2800" b="1" i="1" dirty="0"/>
              <a:t>not</a:t>
            </a:r>
            <a:r>
              <a:rPr lang="en-US" sz="2800" dirty="0"/>
              <a:t> require proof that the carrier relied on a misrepresentation to void coverage, only that it be ‘material to the risk’ the carrier assumed.</a:t>
            </a:r>
          </a:p>
          <a:p>
            <a:r>
              <a:rPr lang="en-US" sz="2800" dirty="0"/>
              <a:t>Pay close attention to the questions asked and the responses given.</a:t>
            </a:r>
          </a:p>
          <a:p>
            <a:r>
              <a:rPr lang="en-US" sz="2800" dirty="0"/>
              <a:t>Record full and accurate responses to the application questions. Make </a:t>
            </a:r>
            <a:r>
              <a:rPr lang="en-US" sz="2800" b="1" i="1" dirty="0"/>
              <a:t>no</a:t>
            </a:r>
            <a:r>
              <a:rPr lang="en-US" sz="2800" dirty="0"/>
              <a:t> assumptions.</a:t>
            </a:r>
          </a:p>
          <a:p>
            <a:r>
              <a:rPr lang="en-US" sz="2800" dirty="0"/>
              <a:t>Be sure to have your customer sign the application and retain a copy of the signed application in your agency file. Provide a copy of ‘E-applications’.</a:t>
            </a:r>
          </a:p>
          <a:p>
            <a:pPr marL="0" indent="0">
              <a:buNone/>
            </a:pPr>
            <a:endParaRPr lang="en-US" sz="3600" dirty="0"/>
          </a:p>
        </p:txBody>
      </p:sp>
    </p:spTree>
    <p:extLst>
      <p:ext uri="{BB962C8B-B14F-4D97-AF65-F5344CB8AC3E}">
        <p14:creationId xmlns:p14="http://schemas.microsoft.com/office/powerpoint/2010/main" val="375812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74638"/>
            <a:ext cx="8229600" cy="1143000"/>
          </a:xfrm>
        </p:spPr>
        <p:txBody>
          <a:bodyPr>
            <a:normAutofit fontScale="90000"/>
          </a:bodyPr>
          <a:lstStyle/>
          <a:p>
            <a:pPr algn="l"/>
            <a:r>
              <a:rPr lang="en-US" b="1" dirty="0">
                <a:solidFill>
                  <a:schemeClr val="bg1">
                    <a:lumMod val="95000"/>
                  </a:schemeClr>
                </a:solidFill>
              </a:rPr>
              <a:t>Policy Renewal/Replacement Errors </a:t>
            </a:r>
            <a:br>
              <a:rPr lang="en-US" sz="3600" b="1" dirty="0"/>
            </a:br>
            <a:r>
              <a:rPr lang="en-US" sz="3600" b="1" i="1" dirty="0">
                <a:solidFill>
                  <a:schemeClr val="bg1">
                    <a:lumMod val="95000"/>
                  </a:schemeClr>
                </a:solidFill>
              </a:rPr>
              <a:t>The only constant is change…</a:t>
            </a:r>
            <a:endParaRPr lang="en-US" b="1" dirty="0"/>
          </a:p>
        </p:txBody>
      </p:sp>
      <p:pic>
        <p:nvPicPr>
          <p:cNvPr id="4" name="Picture 3">
            <a:extLst>
              <a:ext uri="{FF2B5EF4-FFF2-40B4-BE49-F238E27FC236}">
                <a16:creationId xmlns:a16="http://schemas.microsoft.com/office/drawing/2014/main" id="{5444F7CA-0356-4EAF-AE6B-04B054A36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749886"/>
            <a:ext cx="3519236" cy="1981200"/>
          </a:xfrm>
          <a:prstGeom prst="rect">
            <a:avLst/>
          </a:prstGeom>
        </p:spPr>
      </p:pic>
      <p:pic>
        <p:nvPicPr>
          <p:cNvPr id="7" name="Picture 6">
            <a:extLst>
              <a:ext uri="{FF2B5EF4-FFF2-40B4-BE49-F238E27FC236}">
                <a16:creationId xmlns:a16="http://schemas.microsoft.com/office/drawing/2014/main" id="{55746969-05C3-4771-B7F6-63F5C6EA33E9}"/>
              </a:ext>
            </a:extLst>
          </p:cNvPr>
          <p:cNvPicPr>
            <a:picLocks noChangeAspect="1"/>
          </p:cNvPicPr>
          <p:nvPr/>
        </p:nvPicPr>
        <p:blipFill rotWithShape="1">
          <a:blip r:embed="rId3">
            <a:extLst>
              <a:ext uri="{28A0092B-C50C-407E-A947-70E740481C1C}">
                <a14:useLocalDpi xmlns:a14="http://schemas.microsoft.com/office/drawing/2010/main" val="0"/>
              </a:ext>
            </a:extLst>
          </a:blip>
          <a:srcRect t="7817" b="6189"/>
          <a:stretch/>
        </p:blipFill>
        <p:spPr>
          <a:xfrm>
            <a:off x="1295400" y="3505200"/>
            <a:ext cx="4885081" cy="2364630"/>
          </a:xfrm>
          <a:prstGeom prst="rect">
            <a:avLst/>
          </a:prstGeom>
          <a:ln w="19050">
            <a:solidFill>
              <a:schemeClr val="bg1"/>
            </a:solidFill>
          </a:ln>
        </p:spPr>
      </p:pic>
      <p:pic>
        <p:nvPicPr>
          <p:cNvPr id="8" name="Picture Placeholder 8">
            <a:extLst>
              <a:ext uri="{FF2B5EF4-FFF2-40B4-BE49-F238E27FC236}">
                <a16:creationId xmlns:a16="http://schemas.microsoft.com/office/drawing/2014/main" id="{F8C1BDC6-A0F7-469B-AC8A-8A5816FB964B}"/>
              </a:ext>
            </a:extLst>
          </p:cNvPr>
          <p:cNvPicPr>
            <a:picLocks noChangeAspect="1"/>
          </p:cNvPicPr>
          <p:nvPr/>
        </p:nvPicPr>
        <p:blipFill rotWithShape="1">
          <a:blip r:embed="rId4">
            <a:extLst>
              <a:ext uri="{28A0092B-C50C-407E-A947-70E740481C1C}">
                <a14:useLocalDpi xmlns:a14="http://schemas.microsoft.com/office/drawing/2010/main" val="0"/>
              </a:ext>
            </a:extLst>
          </a:blip>
          <a:srcRect l="12581" r="12581" b="7217"/>
          <a:stretch/>
        </p:blipFill>
        <p:spPr>
          <a:xfrm>
            <a:off x="5791200" y="1743428"/>
            <a:ext cx="3055165" cy="2126015"/>
          </a:xfrm>
          <a:prstGeom prst="rect">
            <a:avLst/>
          </a:prstGeom>
          <a:ln w="19050">
            <a:solidFill>
              <a:schemeClr val="bg1"/>
            </a:solidFill>
          </a:ln>
        </p:spPr>
      </p:pic>
    </p:spTree>
    <p:extLst>
      <p:ext uri="{BB962C8B-B14F-4D97-AF65-F5344CB8AC3E}">
        <p14:creationId xmlns:p14="http://schemas.microsoft.com/office/powerpoint/2010/main" val="3795893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447800"/>
          </a:xfrm>
        </p:spPr>
        <p:txBody>
          <a:bodyPr/>
          <a:lstStyle/>
          <a:p>
            <a:pPr algn="l"/>
            <a:r>
              <a:rPr lang="en-US" b="1" dirty="0">
                <a:solidFill>
                  <a:schemeClr val="bg1"/>
                </a:solidFill>
              </a:rPr>
              <a:t>Takeaways</a:t>
            </a:r>
          </a:p>
        </p:txBody>
      </p:sp>
      <p:sp>
        <p:nvSpPr>
          <p:cNvPr id="3" name="Content Placeholder 2"/>
          <p:cNvSpPr>
            <a:spLocks noGrp="1"/>
          </p:cNvSpPr>
          <p:nvPr>
            <p:ph idx="4294967295"/>
          </p:nvPr>
        </p:nvSpPr>
        <p:spPr>
          <a:xfrm>
            <a:off x="457200" y="1722437"/>
            <a:ext cx="8229600" cy="4525963"/>
          </a:xfrm>
          <a:prstGeom prst="rect">
            <a:avLst/>
          </a:prstGeom>
        </p:spPr>
        <p:txBody>
          <a:bodyPr>
            <a:normAutofit lnSpcReduction="10000"/>
          </a:bodyPr>
          <a:lstStyle/>
          <a:p>
            <a:r>
              <a:rPr lang="en-US" sz="2800" dirty="0"/>
              <a:t>Do </a:t>
            </a:r>
            <a:r>
              <a:rPr lang="en-US" sz="2800" b="1" i="1" dirty="0"/>
              <a:t>not</a:t>
            </a:r>
            <a:r>
              <a:rPr lang="en-US" sz="2800" dirty="0"/>
              <a:t> recommend the amount of coverage your customer should purchase for his property.</a:t>
            </a:r>
          </a:p>
          <a:p>
            <a:r>
              <a:rPr lang="en-US" sz="2800" dirty="0"/>
              <a:t>Instead, suggest that </a:t>
            </a:r>
            <a:r>
              <a:rPr lang="en-US" sz="2800" i="1" dirty="0"/>
              <a:t>the customer </a:t>
            </a:r>
            <a:r>
              <a:rPr lang="en-US" sz="2800" dirty="0"/>
              <a:t>obtain an appraisal or rebuild estimate if he is unsure about the value of his property.</a:t>
            </a:r>
          </a:p>
          <a:p>
            <a:r>
              <a:rPr lang="en-US" sz="2800" dirty="0"/>
              <a:t>If the carrier requires you to use an estimator, double check the information you enter and be sure to document to the customer that this is only an estimate and they can purchase higher limits.</a:t>
            </a:r>
          </a:p>
          <a:p>
            <a:r>
              <a:rPr lang="en-US" sz="2800" dirty="0"/>
              <a:t>Don’t assume. Offer higher limits on a regular basis.</a:t>
            </a:r>
          </a:p>
        </p:txBody>
      </p:sp>
    </p:spTree>
    <p:extLst>
      <p:ext uri="{BB962C8B-B14F-4D97-AF65-F5344CB8AC3E}">
        <p14:creationId xmlns:p14="http://schemas.microsoft.com/office/powerpoint/2010/main" val="1282661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533400" y="-152400"/>
            <a:ext cx="8610600" cy="1833563"/>
          </a:xfrm>
        </p:spPr>
        <p:txBody>
          <a:bodyPr>
            <a:noAutofit/>
          </a:bodyPr>
          <a:lstStyle/>
          <a:p>
            <a:pPr algn="l"/>
            <a:r>
              <a:rPr lang="en-US" sz="4000" b="1" dirty="0">
                <a:solidFill>
                  <a:schemeClr val="bg1">
                    <a:lumMod val="95000"/>
                  </a:schemeClr>
                </a:solidFill>
              </a:rPr>
              <a:t>Policy Change Errors</a:t>
            </a:r>
            <a:br>
              <a:rPr lang="en-US" sz="3200" b="1" dirty="0">
                <a:solidFill>
                  <a:schemeClr val="bg1">
                    <a:lumMod val="95000"/>
                  </a:schemeClr>
                </a:solidFill>
              </a:rPr>
            </a:br>
            <a:r>
              <a:rPr lang="en-US" sz="3200" b="1" i="1" dirty="0">
                <a:solidFill>
                  <a:schemeClr val="bg1">
                    <a:lumMod val="95000"/>
                  </a:schemeClr>
                </a:solidFill>
              </a:rPr>
              <a:t>Never put off until tomorrow…</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5E4D2043-7E31-4A53-BD33-72A88E682172}" type="slidenum">
              <a:rPr lang="en-US" smtClean="0"/>
              <a:pPr/>
              <a:t>14</a:t>
            </a:fld>
            <a:endParaRPr lang="en-US" dirty="0"/>
          </a:p>
        </p:txBody>
      </p:sp>
      <p:pic>
        <p:nvPicPr>
          <p:cNvPr id="7" name="Picture Placeholder 6"/>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8451" r="8451" b="20001"/>
          <a:stretch/>
        </p:blipFill>
        <p:spPr>
          <a:xfrm>
            <a:off x="169533" y="2513708"/>
            <a:ext cx="4022725" cy="2414587"/>
          </a:xfrm>
          <a:prstGeom prst="rect">
            <a:avLst/>
          </a:prstGeom>
          <a:ln w="19050">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853" y="1680949"/>
            <a:ext cx="2427578" cy="1828800"/>
          </a:xfrm>
          <a:prstGeom prst="rect">
            <a:avLst/>
          </a:prstGeom>
          <a:ln w="9525">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718" y="1680949"/>
            <a:ext cx="2433572" cy="1828800"/>
          </a:xfrm>
          <a:prstGeom prst="rect">
            <a:avLst/>
          </a:prstGeom>
          <a:ln w="9525">
            <a:solidFill>
              <a:schemeClr val="tx1"/>
            </a:solid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6558" y="3936816"/>
            <a:ext cx="2446883" cy="1828800"/>
          </a:xfrm>
          <a:prstGeom prst="rect">
            <a:avLst/>
          </a:prstGeom>
          <a:ln w="9525">
            <a:solidFill>
              <a:schemeClr val="tx1"/>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6867" y="3932253"/>
            <a:ext cx="2428819" cy="1828800"/>
          </a:xfrm>
          <a:prstGeom prst="rect">
            <a:avLst/>
          </a:prstGeom>
          <a:ln w="9525">
            <a:solidFill>
              <a:schemeClr val="tx1"/>
            </a:solidFill>
          </a:ln>
        </p:spPr>
      </p:pic>
    </p:spTree>
    <p:extLst>
      <p:ext uri="{BB962C8B-B14F-4D97-AF65-F5344CB8AC3E}">
        <p14:creationId xmlns:p14="http://schemas.microsoft.com/office/powerpoint/2010/main" val="4086135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74638"/>
            <a:ext cx="8229600" cy="1143000"/>
          </a:xfrm>
        </p:spPr>
        <p:txBody>
          <a:bodyPr/>
          <a:lstStyle/>
          <a:p>
            <a:pPr algn="l"/>
            <a:r>
              <a:rPr lang="en-US" b="1" dirty="0">
                <a:solidFill>
                  <a:schemeClr val="bg1"/>
                </a:solidFill>
              </a:rPr>
              <a:t>Takeaways</a:t>
            </a:r>
          </a:p>
        </p:txBody>
      </p:sp>
      <p:sp>
        <p:nvSpPr>
          <p:cNvPr id="6" name="Content Placeholder 5"/>
          <p:cNvSpPr>
            <a:spLocks noGrp="1"/>
          </p:cNvSpPr>
          <p:nvPr>
            <p:ph idx="4294967295"/>
          </p:nvPr>
        </p:nvSpPr>
        <p:spPr>
          <a:xfrm>
            <a:off x="457200" y="1600200"/>
            <a:ext cx="8229600" cy="4525963"/>
          </a:xfrm>
          <a:prstGeom prst="rect">
            <a:avLst/>
          </a:prstGeom>
        </p:spPr>
        <p:txBody>
          <a:bodyPr>
            <a:normAutofit/>
          </a:bodyPr>
          <a:lstStyle/>
          <a:p>
            <a:r>
              <a:rPr lang="en-US" sz="2800" dirty="0"/>
              <a:t>Follow-up </a:t>
            </a:r>
            <a:r>
              <a:rPr lang="en-US" sz="2800" i="1" dirty="0"/>
              <a:t>immediately</a:t>
            </a:r>
            <a:r>
              <a:rPr lang="en-US" sz="2800" dirty="0"/>
              <a:t> on requests to change coverage.  </a:t>
            </a:r>
          </a:p>
          <a:p>
            <a:r>
              <a:rPr lang="en-US" sz="2800" dirty="0"/>
              <a:t>Do NOT send a COI showing a coverage change until AFTER the coverage has been changed.</a:t>
            </a:r>
          </a:p>
          <a:p>
            <a:r>
              <a:rPr lang="en-US" sz="2800" dirty="0"/>
              <a:t>Be sure to tell your customer his coverage change does not take place until he receives his new COI.</a:t>
            </a:r>
          </a:p>
          <a:p>
            <a:r>
              <a:rPr lang="en-US" sz="2800" dirty="0"/>
              <a:t>Discourage last-minute requests from your customer.  They are a prime breeding-ground for E&amp;O claims.</a:t>
            </a:r>
          </a:p>
          <a:p>
            <a:r>
              <a:rPr lang="en-US" sz="2800" dirty="0"/>
              <a:t>If you cannot make a last-minute change? Say so.</a:t>
            </a:r>
          </a:p>
        </p:txBody>
      </p:sp>
    </p:spTree>
    <p:extLst>
      <p:ext uri="{BB962C8B-B14F-4D97-AF65-F5344CB8AC3E}">
        <p14:creationId xmlns:p14="http://schemas.microsoft.com/office/powerpoint/2010/main" val="1983154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107A-B985-438E-859B-EFFE8E99C521}"/>
              </a:ext>
            </a:extLst>
          </p:cNvPr>
          <p:cNvSpPr>
            <a:spLocks noGrp="1"/>
          </p:cNvSpPr>
          <p:nvPr>
            <p:ph type="title" idx="4294967295"/>
          </p:nvPr>
        </p:nvSpPr>
        <p:spPr>
          <a:xfrm>
            <a:off x="457200" y="274638"/>
            <a:ext cx="8229600" cy="1143000"/>
          </a:xfrm>
        </p:spPr>
        <p:txBody>
          <a:bodyPr/>
          <a:lstStyle/>
          <a:p>
            <a:pPr algn="l"/>
            <a:r>
              <a:rPr lang="en-US" b="1" dirty="0">
                <a:solidFill>
                  <a:schemeClr val="bg1"/>
                </a:solidFill>
              </a:rPr>
              <a:t>Big “I” Related Resources:</a:t>
            </a:r>
          </a:p>
        </p:txBody>
      </p:sp>
      <p:sp>
        <p:nvSpPr>
          <p:cNvPr id="3" name="Content Placeholder 2">
            <a:extLst>
              <a:ext uri="{FF2B5EF4-FFF2-40B4-BE49-F238E27FC236}">
                <a16:creationId xmlns:a16="http://schemas.microsoft.com/office/drawing/2014/main" id="{E2447C07-AF6F-4C48-8306-9F60C0550A66}"/>
              </a:ext>
            </a:extLst>
          </p:cNvPr>
          <p:cNvSpPr>
            <a:spLocks noGrp="1"/>
          </p:cNvSpPr>
          <p:nvPr>
            <p:ph idx="4294967295"/>
          </p:nvPr>
        </p:nvSpPr>
        <p:spPr>
          <a:xfrm>
            <a:off x="457200" y="1600200"/>
            <a:ext cx="8229600" cy="4525963"/>
          </a:xfrm>
          <a:prstGeom prst="rect">
            <a:avLst/>
          </a:prstGeom>
        </p:spPr>
        <p:txBody>
          <a:bodyPr>
            <a:normAutofit/>
          </a:bodyPr>
          <a:lstStyle/>
          <a:p>
            <a:pPr marL="457200" indent="-457200">
              <a:buAutoNum type="arabicPeriod"/>
            </a:pPr>
            <a:r>
              <a:rPr lang="en-US" sz="2400" dirty="0">
                <a:hlinkClick r:id="rId3"/>
              </a:rPr>
              <a:t>Stay in Your Lane</a:t>
            </a:r>
            <a:r>
              <a:rPr lang="en-US" sz="2400" dirty="0"/>
              <a:t>- Author: James Redeker</a:t>
            </a:r>
          </a:p>
          <a:p>
            <a:pPr marL="457200" indent="-457200">
              <a:buAutoNum type="arabicPeriod"/>
            </a:pPr>
            <a:endParaRPr lang="en-US" sz="2400" dirty="0"/>
          </a:p>
          <a:p>
            <a:pPr marL="457200" indent="-457200">
              <a:buAutoNum type="arabicPeriod"/>
            </a:pPr>
            <a:r>
              <a:rPr lang="en-US" sz="2400" dirty="0">
                <a:hlinkClick r:id="rId4"/>
              </a:rPr>
              <a:t>Out of your Depth- </a:t>
            </a:r>
            <a:r>
              <a:rPr lang="en-US" sz="2400" dirty="0"/>
              <a:t>Author: Matthew Davis</a:t>
            </a:r>
          </a:p>
          <a:p>
            <a:pPr marL="457200" indent="-457200">
              <a:buAutoNum type="arabicPeriod"/>
            </a:pPr>
            <a:endParaRPr lang="en-US" sz="2400" dirty="0"/>
          </a:p>
          <a:p>
            <a:pPr marL="457200" indent="-457200">
              <a:buAutoNum type="arabicPeriod"/>
            </a:pPr>
            <a:r>
              <a:rPr lang="en-US" sz="2400" dirty="0">
                <a:hlinkClick r:id="rId5"/>
              </a:rPr>
              <a:t>Tricks of the Trade- </a:t>
            </a:r>
            <a:r>
              <a:rPr lang="en-US" sz="2400" dirty="0"/>
              <a:t>Author: Brian Butcher</a:t>
            </a:r>
          </a:p>
          <a:p>
            <a:pPr marL="457200" indent="-457200">
              <a:buFont typeface="Arial" pitchFamily="34" charset="0"/>
              <a:buAutoNum type="arabicPeriod"/>
            </a:pPr>
            <a:endParaRPr lang="en-US" sz="2400" dirty="0">
              <a:hlinkClick r:id="rId6"/>
            </a:endParaRPr>
          </a:p>
          <a:p>
            <a:pPr marL="457200" indent="-457200">
              <a:buFont typeface="Arial" pitchFamily="34" charset="0"/>
              <a:buAutoNum type="arabicPeriod"/>
            </a:pPr>
            <a:r>
              <a:rPr lang="en-US" sz="2400" dirty="0">
                <a:hlinkClick r:id="rId6"/>
              </a:rPr>
              <a:t>Deceptively Simple- </a:t>
            </a:r>
            <a:r>
              <a:rPr lang="en-US" sz="2400" dirty="0"/>
              <a:t>Author: Matthew Davis</a:t>
            </a:r>
          </a:p>
          <a:p>
            <a:pPr marL="457200" indent="-457200">
              <a:buAutoNum type="arabicPeriod"/>
            </a:pPr>
            <a:endParaRPr lang="en-US" sz="2400" dirty="0"/>
          </a:p>
          <a:p>
            <a:pPr marL="0" indent="0">
              <a:buNone/>
            </a:pPr>
            <a:r>
              <a:rPr lang="en-US" sz="2400" dirty="0"/>
              <a:t>5.   </a:t>
            </a:r>
            <a:r>
              <a:rPr lang="en-US" sz="2400" dirty="0">
                <a:hlinkClick r:id="rId7"/>
              </a:rPr>
              <a:t>Standard of Care Interactive Map</a:t>
            </a:r>
            <a:endParaRPr lang="en-US" sz="2400" dirty="0"/>
          </a:p>
        </p:txBody>
      </p:sp>
    </p:spTree>
    <p:extLst>
      <p:ext uri="{BB962C8B-B14F-4D97-AF65-F5344CB8AC3E}">
        <p14:creationId xmlns:p14="http://schemas.microsoft.com/office/powerpoint/2010/main" val="225235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107A-B985-438E-859B-EFFE8E99C521}"/>
              </a:ext>
            </a:extLst>
          </p:cNvPr>
          <p:cNvSpPr>
            <a:spLocks noGrp="1"/>
          </p:cNvSpPr>
          <p:nvPr>
            <p:ph type="title" idx="4294967295"/>
          </p:nvPr>
        </p:nvSpPr>
        <p:spPr>
          <a:xfrm>
            <a:off x="457200" y="274638"/>
            <a:ext cx="8229600" cy="1143000"/>
          </a:xfrm>
        </p:spPr>
        <p:txBody>
          <a:bodyPr/>
          <a:lstStyle/>
          <a:p>
            <a:pPr algn="l"/>
            <a:r>
              <a:rPr lang="en-US" b="1" dirty="0">
                <a:solidFill>
                  <a:schemeClr val="bg1"/>
                </a:solidFill>
              </a:rPr>
              <a:t>Panelist Contact Information:</a:t>
            </a:r>
          </a:p>
        </p:txBody>
      </p:sp>
      <p:sp>
        <p:nvSpPr>
          <p:cNvPr id="3" name="Content Placeholder 2">
            <a:extLst>
              <a:ext uri="{FF2B5EF4-FFF2-40B4-BE49-F238E27FC236}">
                <a16:creationId xmlns:a16="http://schemas.microsoft.com/office/drawing/2014/main" id="{E2447C07-AF6F-4C48-8306-9F60C0550A66}"/>
              </a:ext>
            </a:extLst>
          </p:cNvPr>
          <p:cNvSpPr>
            <a:spLocks noGrp="1"/>
          </p:cNvSpPr>
          <p:nvPr>
            <p:ph idx="4294967295"/>
          </p:nvPr>
        </p:nvSpPr>
        <p:spPr>
          <a:xfrm>
            <a:off x="457200" y="1600200"/>
            <a:ext cx="8229600" cy="4525963"/>
          </a:xfrm>
          <a:prstGeom prst="rect">
            <a:avLst/>
          </a:prstGeom>
        </p:spPr>
        <p:txBody>
          <a:bodyPr/>
          <a:lstStyle/>
          <a:p>
            <a:endParaRPr lang="en-US" dirty="0"/>
          </a:p>
          <a:p>
            <a:endParaRPr lang="en-US" sz="2800" dirty="0"/>
          </a:p>
        </p:txBody>
      </p:sp>
      <p:sp>
        <p:nvSpPr>
          <p:cNvPr id="4" name="Rectangle 3">
            <a:extLst>
              <a:ext uri="{FF2B5EF4-FFF2-40B4-BE49-F238E27FC236}">
                <a16:creationId xmlns:a16="http://schemas.microsoft.com/office/drawing/2014/main" id="{DC424436-1531-400B-9557-C278D28696F0}"/>
              </a:ext>
            </a:extLst>
          </p:cNvPr>
          <p:cNvSpPr/>
          <p:nvPr/>
        </p:nvSpPr>
        <p:spPr>
          <a:xfrm>
            <a:off x="457200" y="1752600"/>
            <a:ext cx="8001000" cy="3600986"/>
          </a:xfrm>
          <a:prstGeom prst="rect">
            <a:avLst/>
          </a:prstGeom>
        </p:spPr>
        <p:txBody>
          <a:bodyPr wrap="square">
            <a:spAutoFit/>
          </a:bodyPr>
          <a:lstStyle/>
          <a:p>
            <a:pPr marL="344488" lvl="1"/>
            <a:r>
              <a:rPr lang="en-US" sz="3300" dirty="0"/>
              <a:t>Matt Davis - </a:t>
            </a:r>
            <a:r>
              <a:rPr lang="en-US" sz="3300" dirty="0">
                <a:solidFill>
                  <a:srgbClr val="0070C0"/>
                </a:solidFill>
              </a:rPr>
              <a:t>matthew_davis@swissre.com</a:t>
            </a:r>
          </a:p>
          <a:p>
            <a:pPr marL="344488" lvl="1"/>
            <a:r>
              <a:rPr lang="en-US" sz="3300" dirty="0"/>
              <a:t>Jim Redeker - </a:t>
            </a:r>
            <a:r>
              <a:rPr lang="en-US" sz="3300" dirty="0">
                <a:solidFill>
                  <a:srgbClr val="0070C0"/>
                </a:solidFill>
              </a:rPr>
              <a:t>james_redeker@swissre.com</a:t>
            </a:r>
          </a:p>
          <a:p>
            <a:pPr marL="344488" lvl="1"/>
            <a:r>
              <a:rPr lang="en-US" sz="3300" dirty="0"/>
              <a:t>Jim Hanley - </a:t>
            </a:r>
            <a:r>
              <a:rPr lang="en-US" sz="3300" dirty="0">
                <a:solidFill>
                  <a:srgbClr val="0070C0"/>
                </a:solidFill>
              </a:rPr>
              <a:t>jim.hanley@iiaba.net</a:t>
            </a:r>
          </a:p>
          <a:p>
            <a:pPr marL="344488" lvl="1"/>
            <a:r>
              <a:rPr lang="en-US" sz="3300" dirty="0"/>
              <a:t>Richard Lund - </a:t>
            </a:r>
            <a:r>
              <a:rPr lang="en-US" sz="3300" dirty="0">
                <a:solidFill>
                  <a:srgbClr val="0070C0"/>
                </a:solidFill>
              </a:rPr>
              <a:t>richard_lund@swissre.com</a:t>
            </a:r>
          </a:p>
          <a:p>
            <a:pPr marL="344488" lvl="1"/>
            <a:r>
              <a:rPr lang="en-US" sz="3200" dirty="0"/>
              <a:t>Louise Barron - </a:t>
            </a:r>
            <a:r>
              <a:rPr lang="en-US" sz="3300" dirty="0">
                <a:solidFill>
                  <a:srgbClr val="0070C0"/>
                </a:solidFill>
              </a:rPr>
              <a:t>louise_barron@swissre.com</a:t>
            </a:r>
          </a:p>
          <a:p>
            <a:pPr lvl="1"/>
            <a:endParaRPr lang="en-US" sz="3300" u="sng" dirty="0">
              <a:solidFill>
                <a:srgbClr val="0033CC"/>
              </a:solidFill>
            </a:endParaRPr>
          </a:p>
          <a:p>
            <a:pPr lvl="1"/>
            <a:endParaRPr lang="en-US" sz="3000" u="sng" dirty="0">
              <a:solidFill>
                <a:srgbClr val="0033CC"/>
              </a:solidFill>
            </a:endParaRPr>
          </a:p>
        </p:txBody>
      </p:sp>
    </p:spTree>
    <p:extLst>
      <p:ext uri="{BB962C8B-B14F-4D97-AF65-F5344CB8AC3E}">
        <p14:creationId xmlns:p14="http://schemas.microsoft.com/office/powerpoint/2010/main" val="93574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FD91D7-82AB-4691-8594-BB43662498AA}"/>
              </a:ext>
            </a:extLst>
          </p:cNvPr>
          <p:cNvSpPr/>
          <p:nvPr/>
        </p:nvSpPr>
        <p:spPr>
          <a:xfrm>
            <a:off x="0" y="0"/>
            <a:ext cx="9144000" cy="594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DC46BD6-342D-479B-BDCE-71D306FEC7C4}"/>
              </a:ext>
            </a:extLst>
          </p:cNvPr>
          <p:cNvSpPr/>
          <p:nvPr/>
        </p:nvSpPr>
        <p:spPr>
          <a:xfrm>
            <a:off x="762000" y="2743200"/>
            <a:ext cx="7391400" cy="1107996"/>
          </a:xfrm>
          <a:prstGeom prst="rect">
            <a:avLst/>
          </a:prstGeom>
        </p:spPr>
        <p:txBody>
          <a:bodyPr wrap="square">
            <a:spAutoFit/>
          </a:bodyPr>
          <a:lstStyle/>
          <a:p>
            <a:pPr algn="ctr"/>
            <a:r>
              <a:rPr lang="en-US" sz="6600" b="1" dirty="0"/>
              <a:t>Thank you!</a:t>
            </a:r>
          </a:p>
        </p:txBody>
      </p:sp>
    </p:spTree>
    <p:extLst>
      <p:ext uri="{BB962C8B-B14F-4D97-AF65-F5344CB8AC3E}">
        <p14:creationId xmlns:p14="http://schemas.microsoft.com/office/powerpoint/2010/main" val="1979124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D7B56-E09B-4AB5-B196-79630D27A83A}"/>
              </a:ext>
            </a:extLst>
          </p:cNvPr>
          <p:cNvSpPr>
            <a:spLocks noGrp="1"/>
          </p:cNvSpPr>
          <p:nvPr>
            <p:ph type="title" idx="4294967295"/>
          </p:nvPr>
        </p:nvSpPr>
        <p:spPr>
          <a:xfrm>
            <a:off x="457200" y="274638"/>
            <a:ext cx="8229600" cy="1143000"/>
          </a:xfrm>
        </p:spPr>
        <p:txBody>
          <a:bodyPr/>
          <a:lstStyle/>
          <a:p>
            <a:pPr algn="l"/>
            <a:r>
              <a:rPr lang="en-US" b="1" dirty="0">
                <a:solidFill>
                  <a:schemeClr val="bg1"/>
                </a:solidFill>
              </a:rPr>
              <a:t>Our Panelists</a:t>
            </a:r>
          </a:p>
        </p:txBody>
      </p:sp>
      <p:sp>
        <p:nvSpPr>
          <p:cNvPr id="3" name="Content Placeholder 2">
            <a:extLst>
              <a:ext uri="{FF2B5EF4-FFF2-40B4-BE49-F238E27FC236}">
                <a16:creationId xmlns:a16="http://schemas.microsoft.com/office/drawing/2014/main" id="{C4DB30C9-C590-49A8-941C-B8F2FE194FF7}"/>
              </a:ext>
            </a:extLst>
          </p:cNvPr>
          <p:cNvSpPr>
            <a:spLocks noGrp="1"/>
          </p:cNvSpPr>
          <p:nvPr>
            <p:ph idx="4294967295"/>
          </p:nvPr>
        </p:nvSpPr>
        <p:spPr>
          <a:xfrm>
            <a:off x="457200" y="1600200"/>
            <a:ext cx="8229600" cy="4525963"/>
          </a:xfrm>
          <a:prstGeom prst="rect">
            <a:avLst/>
          </a:prstGeom>
        </p:spPr>
        <p:txBody>
          <a:bodyPr>
            <a:normAutofit fontScale="62500" lnSpcReduction="20000"/>
          </a:bodyPr>
          <a:lstStyle/>
          <a:p>
            <a:endParaRPr lang="en-US" b="1" dirty="0"/>
          </a:p>
          <a:p>
            <a:r>
              <a:rPr lang="en-US" b="1" dirty="0"/>
              <a:t>Matt Davis - </a:t>
            </a:r>
            <a:r>
              <a:rPr lang="en-US" dirty="0"/>
              <a:t>Matthew is a Vice President and Claims Manager at Swiss Re Corporate Solutions in Kansas City, Missouri, with 26 years of experience working in and for the insurance industry.  He joined Swiss Re in 2004, where he has focused his attention on professional liability claims involving both insurance agents and lawyers throughout the United States and Canada. Matt earned his law degree from the University of Texas.</a:t>
            </a:r>
          </a:p>
          <a:p>
            <a:pPr marL="0" indent="0">
              <a:buNone/>
            </a:pPr>
            <a:endParaRPr lang="en-US" b="1" dirty="0"/>
          </a:p>
          <a:p>
            <a:r>
              <a:rPr lang="en-US" b="1" dirty="0"/>
              <a:t>Jim Redeker -</a:t>
            </a:r>
            <a:r>
              <a:rPr lang="en-US" dirty="0"/>
              <a:t> Jim is a Vice President and Claims Manager at Swiss Re Corporate Solutions in Kansas City, Missouri, with 20 years of experience working in and for the insurance industry.  He joined Swiss Re in 2002, where he has focused his attention on professional liability claims involving insurance agents throughout the United States.  Jim earned his law degree from Washburn University School of Law.</a:t>
            </a:r>
          </a:p>
          <a:p>
            <a:endParaRPr lang="en-US" dirty="0"/>
          </a:p>
          <a:p>
            <a:pPr marL="0" indent="0">
              <a:buNone/>
            </a:pPr>
            <a:endParaRPr lang="en-US" b="1" dirty="0"/>
          </a:p>
          <a:p>
            <a:endParaRPr lang="en-US" dirty="0"/>
          </a:p>
        </p:txBody>
      </p:sp>
    </p:spTree>
    <p:extLst>
      <p:ext uri="{BB962C8B-B14F-4D97-AF65-F5344CB8AC3E}">
        <p14:creationId xmlns:p14="http://schemas.microsoft.com/office/powerpoint/2010/main" val="323747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E5AF1-C459-45D9-A66B-EA2911167415}"/>
              </a:ext>
            </a:extLst>
          </p:cNvPr>
          <p:cNvSpPr>
            <a:spLocks noGrp="1"/>
          </p:cNvSpPr>
          <p:nvPr>
            <p:ph type="title" idx="4294967295"/>
          </p:nvPr>
        </p:nvSpPr>
        <p:spPr>
          <a:xfrm>
            <a:off x="457200" y="274638"/>
            <a:ext cx="8229600" cy="1143000"/>
          </a:xfrm>
        </p:spPr>
        <p:txBody>
          <a:bodyPr/>
          <a:lstStyle/>
          <a:p>
            <a:pPr algn="l"/>
            <a:r>
              <a:rPr lang="en-US" b="1" dirty="0">
                <a:solidFill>
                  <a:schemeClr val="bg1"/>
                </a:solidFill>
              </a:rPr>
              <a:t>Administrative Details</a:t>
            </a:r>
          </a:p>
        </p:txBody>
      </p:sp>
      <p:sp>
        <p:nvSpPr>
          <p:cNvPr id="3" name="Content Placeholder 2">
            <a:extLst>
              <a:ext uri="{FF2B5EF4-FFF2-40B4-BE49-F238E27FC236}">
                <a16:creationId xmlns:a16="http://schemas.microsoft.com/office/drawing/2014/main" id="{17D19F4D-C6E9-4C59-B4D6-881B2335D73A}"/>
              </a:ext>
            </a:extLst>
          </p:cNvPr>
          <p:cNvSpPr>
            <a:spLocks noGrp="1"/>
          </p:cNvSpPr>
          <p:nvPr>
            <p:ph idx="4294967295"/>
          </p:nvPr>
        </p:nvSpPr>
        <p:spPr>
          <a:xfrm>
            <a:off x="533400" y="1600200"/>
            <a:ext cx="8229600" cy="4525963"/>
          </a:xfrm>
          <a:prstGeom prst="rect">
            <a:avLst/>
          </a:prstGeom>
        </p:spPr>
        <p:txBody>
          <a:bodyPr>
            <a:normAutofit/>
          </a:bodyPr>
          <a:lstStyle/>
          <a:p>
            <a:r>
              <a:rPr lang="en-US" sz="2400" dirty="0"/>
              <a:t>Attendees are in listen only mode. </a:t>
            </a:r>
          </a:p>
          <a:p>
            <a:r>
              <a:rPr lang="en-US" sz="2400" dirty="0"/>
              <a:t>Questions? Please use the </a:t>
            </a:r>
            <a:r>
              <a:rPr lang="en-US" sz="2400" dirty="0" err="1"/>
              <a:t>Gotowebinar</a:t>
            </a:r>
            <a:r>
              <a:rPr lang="en-US" sz="2400" dirty="0"/>
              <a:t> questions feature in the upper right and we will do our best to respond.</a:t>
            </a:r>
          </a:p>
          <a:p>
            <a:r>
              <a:rPr lang="en-US" sz="2400" dirty="0"/>
              <a:t>For panelist questions after the webinar: </a:t>
            </a:r>
          </a:p>
          <a:p>
            <a:pPr lvl="1"/>
            <a:r>
              <a:rPr lang="en-US" sz="1800" dirty="0"/>
              <a:t>Matt Davis - </a:t>
            </a:r>
            <a:r>
              <a:rPr lang="en-US" sz="1800" dirty="0">
                <a:solidFill>
                  <a:srgbClr val="0070C0"/>
                </a:solidFill>
              </a:rPr>
              <a:t>Matthew_Davis@swissre.com</a:t>
            </a:r>
          </a:p>
          <a:p>
            <a:pPr lvl="1"/>
            <a:r>
              <a:rPr lang="en-US" sz="1800" dirty="0"/>
              <a:t>Jim Redeker - </a:t>
            </a:r>
            <a:r>
              <a:rPr lang="en-US" sz="1800" dirty="0">
                <a:solidFill>
                  <a:srgbClr val="0070C0"/>
                </a:solidFill>
              </a:rPr>
              <a:t>James_Redeker@swissre.com</a:t>
            </a:r>
          </a:p>
          <a:p>
            <a:r>
              <a:rPr lang="en-US" sz="2400" dirty="0"/>
              <a:t>No CE or loss control credit for listening to today’s discussion.</a:t>
            </a:r>
          </a:p>
          <a:p>
            <a:r>
              <a:rPr lang="en-US" sz="2400" dirty="0"/>
              <a:t>The slides and audio will be available on E&amp;O Happens soon.</a:t>
            </a:r>
          </a:p>
          <a:p>
            <a:pPr marL="0" indent="0">
              <a:buNone/>
            </a:pPr>
            <a:endParaRPr lang="en-US" sz="2400" b="1" dirty="0"/>
          </a:p>
          <a:p>
            <a:endParaRPr lang="en-US" b="1" dirty="0"/>
          </a:p>
        </p:txBody>
      </p:sp>
    </p:spTree>
    <p:extLst>
      <p:ext uri="{BB962C8B-B14F-4D97-AF65-F5344CB8AC3E}">
        <p14:creationId xmlns:p14="http://schemas.microsoft.com/office/powerpoint/2010/main" val="123770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lstStyle/>
          <a:p>
            <a:pPr algn="l"/>
            <a:r>
              <a:rPr lang="en-US" b="1" dirty="0">
                <a:solidFill>
                  <a:schemeClr val="bg1"/>
                </a:solidFill>
              </a:rPr>
              <a:t>Our Agenda</a:t>
            </a:r>
          </a:p>
        </p:txBody>
      </p:sp>
      <p:sp>
        <p:nvSpPr>
          <p:cNvPr id="3" name="Content Placeholder 2"/>
          <p:cNvSpPr>
            <a:spLocks noGrp="1"/>
          </p:cNvSpPr>
          <p:nvPr>
            <p:ph idx="4294967295"/>
          </p:nvPr>
        </p:nvSpPr>
        <p:spPr>
          <a:xfrm>
            <a:off x="457200" y="1951037"/>
            <a:ext cx="8229600" cy="3382963"/>
          </a:xfrm>
          <a:prstGeom prst="rect">
            <a:avLst/>
          </a:prstGeom>
        </p:spPr>
        <p:txBody>
          <a:bodyPr/>
          <a:lstStyle/>
          <a:p>
            <a:r>
              <a:rPr lang="en-US" dirty="0"/>
              <a:t>Recommendation Errors</a:t>
            </a:r>
          </a:p>
          <a:p>
            <a:r>
              <a:rPr lang="en-US" dirty="0"/>
              <a:t>Explanation Errors</a:t>
            </a:r>
          </a:p>
          <a:p>
            <a:r>
              <a:rPr lang="en-US" dirty="0"/>
              <a:t>Application Errors</a:t>
            </a:r>
          </a:p>
          <a:p>
            <a:r>
              <a:rPr lang="en-US" dirty="0"/>
              <a:t>Policy Renewal/Replacement Errors </a:t>
            </a:r>
          </a:p>
          <a:p>
            <a:r>
              <a:rPr lang="en-US" dirty="0"/>
              <a:t>Policy Change Errors</a:t>
            </a:r>
          </a:p>
        </p:txBody>
      </p:sp>
    </p:spTree>
    <p:extLst>
      <p:ext uri="{BB962C8B-B14F-4D97-AF65-F5344CB8AC3E}">
        <p14:creationId xmlns:p14="http://schemas.microsoft.com/office/powerpoint/2010/main" val="364726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fontScale="90000"/>
          </a:bodyPr>
          <a:lstStyle/>
          <a:p>
            <a:r>
              <a:rPr lang="en-US" sz="4000" b="1" dirty="0">
                <a:solidFill>
                  <a:schemeClr val="bg1"/>
                </a:solidFill>
              </a:rPr>
              <a:t>Does this </a:t>
            </a:r>
            <a:r>
              <a:rPr lang="en-US" sz="4000" b="1" i="1" dirty="0">
                <a:solidFill>
                  <a:schemeClr val="bg1"/>
                </a:solidFill>
              </a:rPr>
              <a:t>really</a:t>
            </a:r>
            <a:r>
              <a:rPr lang="en-US" sz="4000" b="1" dirty="0">
                <a:solidFill>
                  <a:schemeClr val="bg1"/>
                </a:solidFill>
              </a:rPr>
              <a:t> apply to me?</a:t>
            </a:r>
            <a:br>
              <a:rPr lang="en-US" sz="3200" b="1" dirty="0">
                <a:solidFill>
                  <a:schemeClr val="bg1"/>
                </a:solidFill>
              </a:rPr>
            </a:br>
            <a:r>
              <a:rPr lang="en-US" sz="3200" b="1" i="1" dirty="0">
                <a:solidFill>
                  <a:schemeClr val="bg1"/>
                </a:solidFill>
              </a:rPr>
              <a:t>Do you write any of these coverages:</a:t>
            </a:r>
            <a:endParaRPr lang="en-US" b="1" i="1" dirty="0">
              <a:solidFill>
                <a:schemeClr val="bg1"/>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21836334"/>
              </p:ext>
            </p:extLst>
          </p:nvPr>
        </p:nvGraphicFramePr>
        <p:xfrm>
          <a:off x="2819400" y="1600200"/>
          <a:ext cx="3505200" cy="4456176"/>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457200">
                <a:tc>
                  <a:txBody>
                    <a:bodyPr/>
                    <a:lstStyle/>
                    <a:p>
                      <a:pPr algn="ctr"/>
                      <a:r>
                        <a:rPr lang="en-US" sz="1400"/>
                        <a:t>Coverage</a:t>
                      </a:r>
                      <a:endParaRPr lang="en-US" sz="1400" dirty="0"/>
                    </a:p>
                  </a:txBody>
                  <a:tcPr marL="45720" marR="45720" anchor="ctr"/>
                </a:tc>
                <a:tc>
                  <a:txBody>
                    <a:bodyPr/>
                    <a:lstStyle/>
                    <a:p>
                      <a:pPr algn="ctr"/>
                      <a:r>
                        <a:rPr lang="en-US" sz="1400" dirty="0"/>
                        <a:t>% of E&amp;O Claims </a:t>
                      </a:r>
                      <a:br>
                        <a:rPr lang="en-US" sz="1400" dirty="0"/>
                      </a:br>
                      <a:r>
                        <a:rPr lang="en-US" sz="1400" dirty="0"/>
                        <a:t>on Commercial</a:t>
                      </a:r>
                      <a:r>
                        <a:rPr lang="en-US" sz="1400" baseline="0" dirty="0"/>
                        <a:t> Business</a:t>
                      </a:r>
                      <a:endParaRPr lang="en-US" sz="1400" dirty="0"/>
                    </a:p>
                  </a:txBody>
                  <a:tcPr marL="45720" marR="45720" anchor="ctr"/>
                </a:tc>
                <a:extLst>
                  <a:ext uri="{0D108BD9-81ED-4DB2-BD59-A6C34878D82A}">
                    <a16:rowId xmlns:a16="http://schemas.microsoft.com/office/drawing/2014/main" val="10000"/>
                  </a:ext>
                </a:extLst>
              </a:tr>
              <a:tr h="182880">
                <a:tc>
                  <a:txBody>
                    <a:bodyPr/>
                    <a:lstStyle/>
                    <a:p>
                      <a:pPr algn="l" fontAlgn="b"/>
                      <a:r>
                        <a:rPr lang="en-US" sz="1000" b="1" i="0" u="none" strike="noStrike" dirty="0">
                          <a:solidFill>
                            <a:srgbClr val="000000"/>
                          </a:solidFill>
                          <a:effectLst/>
                          <a:latin typeface="Arial" panose="020B0604020202020204" pitchFamily="34" charset="0"/>
                        </a:rPr>
                        <a:t>CGL</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29%</a:t>
                      </a:r>
                    </a:p>
                  </a:txBody>
                  <a:tcPr marL="45720" marR="45720" marT="27432" marB="27432" anchor="ctr"/>
                </a:tc>
                <a:extLst>
                  <a:ext uri="{0D108BD9-81ED-4DB2-BD59-A6C34878D82A}">
                    <a16:rowId xmlns:a16="http://schemas.microsoft.com/office/drawing/2014/main" val="10001"/>
                  </a:ext>
                </a:extLst>
              </a:tr>
              <a:tr h="182880">
                <a:tc>
                  <a:txBody>
                    <a:bodyPr/>
                    <a:lstStyle/>
                    <a:p>
                      <a:pPr algn="l" fontAlgn="b"/>
                      <a:r>
                        <a:rPr lang="en-US" sz="1000" b="1" i="0" u="none" strike="noStrike" dirty="0">
                          <a:solidFill>
                            <a:srgbClr val="000000"/>
                          </a:solidFill>
                          <a:effectLst/>
                          <a:latin typeface="Arial" panose="020B0604020202020204" pitchFamily="34" charset="0"/>
                        </a:rPr>
                        <a:t>Commercial Property</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21%</a:t>
                      </a:r>
                    </a:p>
                  </a:txBody>
                  <a:tcPr marL="45720" marR="45720" marT="27432" marB="27432" anchor="ctr"/>
                </a:tc>
                <a:extLst>
                  <a:ext uri="{0D108BD9-81ED-4DB2-BD59-A6C34878D82A}">
                    <a16:rowId xmlns:a16="http://schemas.microsoft.com/office/drawing/2014/main" val="10002"/>
                  </a:ext>
                </a:extLst>
              </a:tr>
              <a:tr h="182880">
                <a:tc>
                  <a:txBody>
                    <a:bodyPr/>
                    <a:lstStyle/>
                    <a:p>
                      <a:pPr algn="l" fontAlgn="b"/>
                      <a:r>
                        <a:rPr lang="en-US" sz="1000" b="1" i="0" u="none" strike="noStrike" dirty="0">
                          <a:solidFill>
                            <a:srgbClr val="000000"/>
                          </a:solidFill>
                          <a:effectLst/>
                          <a:latin typeface="Arial" panose="020B0604020202020204" pitchFamily="34" charset="0"/>
                        </a:rPr>
                        <a:t>Workers Compensation</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9%</a:t>
                      </a:r>
                    </a:p>
                  </a:txBody>
                  <a:tcPr marL="45720" marR="45720" marT="27432" marB="27432" anchor="ctr"/>
                </a:tc>
                <a:extLst>
                  <a:ext uri="{0D108BD9-81ED-4DB2-BD59-A6C34878D82A}">
                    <a16:rowId xmlns:a16="http://schemas.microsoft.com/office/drawing/2014/main" val="10003"/>
                  </a:ext>
                </a:extLst>
              </a:tr>
              <a:tr h="182880">
                <a:tc>
                  <a:txBody>
                    <a:bodyPr/>
                    <a:lstStyle/>
                    <a:p>
                      <a:pPr algn="l" fontAlgn="b"/>
                      <a:r>
                        <a:rPr lang="en-US" sz="1000" b="1" i="0" u="none" strike="noStrike" dirty="0">
                          <a:solidFill>
                            <a:srgbClr val="000000"/>
                          </a:solidFill>
                          <a:effectLst/>
                          <a:latin typeface="Arial" panose="020B0604020202020204" pitchFamily="34" charset="0"/>
                        </a:rPr>
                        <a:t>Auto</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9%</a:t>
                      </a:r>
                    </a:p>
                  </a:txBody>
                  <a:tcPr marL="45720" marR="45720" marT="27432" marB="27432" anchor="ctr"/>
                </a:tc>
                <a:extLst>
                  <a:ext uri="{0D108BD9-81ED-4DB2-BD59-A6C34878D82A}">
                    <a16:rowId xmlns:a16="http://schemas.microsoft.com/office/drawing/2014/main" val="10004"/>
                  </a:ext>
                </a:extLst>
              </a:tr>
              <a:tr h="182880">
                <a:tc>
                  <a:txBody>
                    <a:bodyPr/>
                    <a:lstStyle/>
                    <a:p>
                      <a:pPr algn="l" fontAlgn="b"/>
                      <a:r>
                        <a:rPr lang="en-US" sz="1000" b="1" i="0" u="none" strike="noStrike" dirty="0">
                          <a:solidFill>
                            <a:srgbClr val="000000"/>
                          </a:solidFill>
                          <a:effectLst/>
                          <a:latin typeface="Arial" panose="020B0604020202020204" pitchFamily="34" charset="0"/>
                        </a:rPr>
                        <a:t>Professional Liability</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7%</a:t>
                      </a:r>
                    </a:p>
                  </a:txBody>
                  <a:tcPr marL="45720" marR="45720" marT="27432" marB="27432" anchor="ctr"/>
                </a:tc>
                <a:extLst>
                  <a:ext uri="{0D108BD9-81ED-4DB2-BD59-A6C34878D82A}">
                    <a16:rowId xmlns:a16="http://schemas.microsoft.com/office/drawing/2014/main" val="10005"/>
                  </a:ext>
                </a:extLst>
              </a:tr>
              <a:tr h="182880">
                <a:tc>
                  <a:txBody>
                    <a:bodyPr/>
                    <a:lstStyle/>
                    <a:p>
                      <a:pPr algn="l" fontAlgn="b"/>
                      <a:r>
                        <a:rPr lang="en-US" sz="1000" b="1" i="0" u="none" strike="noStrike" dirty="0">
                          <a:solidFill>
                            <a:srgbClr val="000000"/>
                          </a:solidFill>
                          <a:effectLst/>
                          <a:latin typeface="Arial" panose="020B0604020202020204" pitchFamily="34" charset="0"/>
                        </a:rPr>
                        <a:t>BOP/Special Multi-Peril</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5%</a:t>
                      </a:r>
                    </a:p>
                  </a:txBody>
                  <a:tcPr marL="45720" marR="45720" marT="27432" marB="27432" anchor="ctr"/>
                </a:tc>
                <a:extLst>
                  <a:ext uri="{0D108BD9-81ED-4DB2-BD59-A6C34878D82A}">
                    <a16:rowId xmlns:a16="http://schemas.microsoft.com/office/drawing/2014/main" val="10006"/>
                  </a:ext>
                </a:extLst>
              </a:tr>
              <a:tr h="182880">
                <a:tc>
                  <a:txBody>
                    <a:bodyPr/>
                    <a:lstStyle/>
                    <a:p>
                      <a:pPr algn="l" fontAlgn="b"/>
                      <a:r>
                        <a:rPr lang="en-US" sz="1000" b="1" i="0" u="none" strike="noStrike" dirty="0">
                          <a:solidFill>
                            <a:srgbClr val="000000"/>
                          </a:solidFill>
                          <a:effectLst/>
                          <a:latin typeface="Arial" panose="020B0604020202020204" pitchFamily="34" charset="0"/>
                        </a:rPr>
                        <a:t>Inland Marine</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2%</a:t>
                      </a:r>
                    </a:p>
                  </a:txBody>
                  <a:tcPr marL="45720" marR="45720" marT="27432" marB="27432" anchor="ctr"/>
                </a:tc>
                <a:extLst>
                  <a:ext uri="{0D108BD9-81ED-4DB2-BD59-A6C34878D82A}">
                    <a16:rowId xmlns:a16="http://schemas.microsoft.com/office/drawing/2014/main" val="10007"/>
                  </a:ext>
                </a:extLst>
              </a:tr>
              <a:tr h="182880">
                <a:tc>
                  <a:txBody>
                    <a:bodyPr/>
                    <a:lstStyle/>
                    <a:p>
                      <a:pPr algn="l" fontAlgn="b"/>
                      <a:r>
                        <a:rPr lang="en-US" sz="1000" b="1" i="0" u="none" strike="noStrike" dirty="0">
                          <a:solidFill>
                            <a:srgbClr val="000000"/>
                          </a:solidFill>
                          <a:effectLst/>
                          <a:latin typeface="Arial" panose="020B0604020202020204" pitchFamily="34" charset="0"/>
                        </a:rPr>
                        <a:t>Crop</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2%</a:t>
                      </a:r>
                    </a:p>
                  </a:txBody>
                  <a:tcPr marL="45720" marR="45720" marT="27432" marB="27432" anchor="ctr"/>
                </a:tc>
                <a:extLst>
                  <a:ext uri="{0D108BD9-81ED-4DB2-BD59-A6C34878D82A}">
                    <a16:rowId xmlns:a16="http://schemas.microsoft.com/office/drawing/2014/main" val="10008"/>
                  </a:ext>
                </a:extLst>
              </a:tr>
              <a:tr h="182880">
                <a:tc>
                  <a:txBody>
                    <a:bodyPr/>
                    <a:lstStyle/>
                    <a:p>
                      <a:pPr algn="l" fontAlgn="b"/>
                      <a:r>
                        <a:rPr lang="en-US" sz="1000" b="1" i="0" u="none" strike="noStrike" dirty="0">
                          <a:solidFill>
                            <a:srgbClr val="000000"/>
                          </a:solidFill>
                          <a:effectLst/>
                          <a:latin typeface="Arial" panose="020B0604020202020204" pitchFamily="34" charset="0"/>
                        </a:rPr>
                        <a:t>Farm Owners</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2%</a:t>
                      </a:r>
                    </a:p>
                  </a:txBody>
                  <a:tcPr marL="45720" marR="45720" marT="27432" marB="27432" anchor="ctr"/>
                </a:tc>
                <a:extLst>
                  <a:ext uri="{0D108BD9-81ED-4DB2-BD59-A6C34878D82A}">
                    <a16:rowId xmlns:a16="http://schemas.microsoft.com/office/drawing/2014/main" val="10009"/>
                  </a:ext>
                </a:extLst>
              </a:tr>
              <a:tr h="182880">
                <a:tc>
                  <a:txBody>
                    <a:bodyPr/>
                    <a:lstStyle/>
                    <a:p>
                      <a:pPr algn="l" fontAlgn="b"/>
                      <a:r>
                        <a:rPr lang="en-US" sz="1000" b="1" i="0" u="none" strike="noStrike" dirty="0">
                          <a:solidFill>
                            <a:srgbClr val="000000"/>
                          </a:solidFill>
                          <a:effectLst/>
                          <a:latin typeface="Arial" panose="020B0604020202020204" pitchFamily="34" charset="0"/>
                        </a:rPr>
                        <a:t>Truckers Coverage</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2%</a:t>
                      </a:r>
                    </a:p>
                  </a:txBody>
                  <a:tcPr marL="45720" marR="45720" marT="27432" marB="27432" anchor="ctr"/>
                </a:tc>
                <a:extLst>
                  <a:ext uri="{0D108BD9-81ED-4DB2-BD59-A6C34878D82A}">
                    <a16:rowId xmlns:a16="http://schemas.microsoft.com/office/drawing/2014/main" val="10010"/>
                  </a:ext>
                </a:extLst>
              </a:tr>
              <a:tr h="182880">
                <a:tc>
                  <a:txBody>
                    <a:bodyPr/>
                    <a:lstStyle/>
                    <a:p>
                      <a:pPr algn="l" fontAlgn="b"/>
                      <a:r>
                        <a:rPr lang="en-US" sz="1000" b="1" i="0" u="none" strike="noStrike" dirty="0">
                          <a:solidFill>
                            <a:srgbClr val="000000"/>
                          </a:solidFill>
                          <a:effectLst/>
                          <a:latin typeface="Arial" panose="020B0604020202020204" pitchFamily="34" charset="0"/>
                        </a:rPr>
                        <a:t>Bonds</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2%</a:t>
                      </a:r>
                    </a:p>
                  </a:txBody>
                  <a:tcPr marL="45720" marR="45720" marT="27432" marB="27432" anchor="ctr"/>
                </a:tc>
                <a:extLst>
                  <a:ext uri="{0D108BD9-81ED-4DB2-BD59-A6C34878D82A}">
                    <a16:rowId xmlns:a16="http://schemas.microsoft.com/office/drawing/2014/main" val="10011"/>
                  </a:ext>
                </a:extLst>
              </a:tr>
              <a:tr h="182880">
                <a:tc>
                  <a:txBody>
                    <a:bodyPr/>
                    <a:lstStyle/>
                    <a:p>
                      <a:pPr algn="l" fontAlgn="b"/>
                      <a:r>
                        <a:rPr lang="en-US" sz="1000" b="1" i="0" u="none" strike="noStrike" dirty="0">
                          <a:solidFill>
                            <a:srgbClr val="000000"/>
                          </a:solidFill>
                          <a:effectLst/>
                          <a:latin typeface="Arial" panose="020B0604020202020204" pitchFamily="34" charset="0"/>
                        </a:rPr>
                        <a:t>A&amp;H</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1%</a:t>
                      </a:r>
                    </a:p>
                  </a:txBody>
                  <a:tcPr marL="45720" marR="45720" marT="27432" marB="27432" anchor="ctr"/>
                </a:tc>
                <a:extLst>
                  <a:ext uri="{0D108BD9-81ED-4DB2-BD59-A6C34878D82A}">
                    <a16:rowId xmlns:a16="http://schemas.microsoft.com/office/drawing/2014/main" val="10012"/>
                  </a:ext>
                </a:extLst>
              </a:tr>
              <a:tr h="182880">
                <a:tc>
                  <a:txBody>
                    <a:bodyPr/>
                    <a:lstStyle/>
                    <a:p>
                      <a:pPr algn="l" fontAlgn="b"/>
                      <a:r>
                        <a:rPr lang="en-US" sz="1000" b="1" i="0" u="none" strike="noStrike" dirty="0">
                          <a:solidFill>
                            <a:srgbClr val="000000"/>
                          </a:solidFill>
                          <a:effectLst/>
                          <a:latin typeface="Arial" panose="020B0604020202020204" pitchFamily="34" charset="0"/>
                        </a:rPr>
                        <a:t>Builders Risk</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1%</a:t>
                      </a:r>
                    </a:p>
                  </a:txBody>
                  <a:tcPr marL="45720" marR="45720" marT="27432" marB="27432" anchor="ctr"/>
                </a:tc>
                <a:extLst>
                  <a:ext uri="{0D108BD9-81ED-4DB2-BD59-A6C34878D82A}">
                    <a16:rowId xmlns:a16="http://schemas.microsoft.com/office/drawing/2014/main" val="10013"/>
                  </a:ext>
                </a:extLst>
              </a:tr>
              <a:tr h="182880">
                <a:tc>
                  <a:txBody>
                    <a:bodyPr/>
                    <a:lstStyle/>
                    <a:p>
                      <a:pPr algn="l" fontAlgn="b"/>
                      <a:r>
                        <a:rPr lang="en-US" sz="1000" b="1" i="0" u="none" strike="noStrike" dirty="0">
                          <a:solidFill>
                            <a:srgbClr val="000000"/>
                          </a:solidFill>
                          <a:effectLst/>
                          <a:latin typeface="Arial" panose="020B0604020202020204" pitchFamily="34" charset="0"/>
                        </a:rPr>
                        <a:t>Flood</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1%</a:t>
                      </a:r>
                    </a:p>
                  </a:txBody>
                  <a:tcPr marL="45720" marR="45720" marT="27432" marB="27432" anchor="ctr"/>
                </a:tc>
                <a:extLst>
                  <a:ext uri="{0D108BD9-81ED-4DB2-BD59-A6C34878D82A}">
                    <a16:rowId xmlns:a16="http://schemas.microsoft.com/office/drawing/2014/main" val="10014"/>
                  </a:ext>
                </a:extLst>
              </a:tr>
              <a:tr h="182880">
                <a:tc>
                  <a:txBody>
                    <a:bodyPr/>
                    <a:lstStyle/>
                    <a:p>
                      <a:pPr algn="l" fontAlgn="b"/>
                      <a:r>
                        <a:rPr lang="en-US" sz="1000" b="1" i="0" u="none" strike="noStrike" dirty="0">
                          <a:solidFill>
                            <a:srgbClr val="000000"/>
                          </a:solidFill>
                          <a:effectLst/>
                          <a:latin typeface="Arial" panose="020B0604020202020204" pitchFamily="34" charset="0"/>
                        </a:rPr>
                        <a:t>Umbrella-Excess</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1%</a:t>
                      </a:r>
                    </a:p>
                  </a:txBody>
                  <a:tcPr marL="45720" marR="45720" marT="27432" marB="27432" anchor="ctr"/>
                </a:tc>
                <a:extLst>
                  <a:ext uri="{0D108BD9-81ED-4DB2-BD59-A6C34878D82A}">
                    <a16:rowId xmlns:a16="http://schemas.microsoft.com/office/drawing/2014/main" val="10015"/>
                  </a:ext>
                </a:extLst>
              </a:tr>
              <a:tr h="182880">
                <a:tc>
                  <a:txBody>
                    <a:bodyPr/>
                    <a:lstStyle/>
                    <a:p>
                      <a:pPr algn="l" fontAlgn="b"/>
                      <a:r>
                        <a:rPr lang="en-US" sz="1000" b="1" i="0" u="none" strike="noStrike" dirty="0">
                          <a:solidFill>
                            <a:srgbClr val="000000"/>
                          </a:solidFill>
                          <a:effectLst/>
                          <a:latin typeface="Arial" panose="020B0604020202020204" pitchFamily="34" charset="0"/>
                        </a:rPr>
                        <a:t>Garage Coverage Form</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1%</a:t>
                      </a:r>
                    </a:p>
                  </a:txBody>
                  <a:tcPr marL="45720" marR="45720" marT="27432" marB="27432" anchor="ctr"/>
                </a:tc>
                <a:extLst>
                  <a:ext uri="{0D108BD9-81ED-4DB2-BD59-A6C34878D82A}">
                    <a16:rowId xmlns:a16="http://schemas.microsoft.com/office/drawing/2014/main" val="10016"/>
                  </a:ext>
                </a:extLst>
              </a:tr>
              <a:tr h="182880">
                <a:tc>
                  <a:txBody>
                    <a:bodyPr/>
                    <a:lstStyle/>
                    <a:p>
                      <a:pPr algn="l" fontAlgn="b"/>
                      <a:r>
                        <a:rPr lang="en-US" sz="1000" b="1" i="0" u="none" strike="noStrike" dirty="0">
                          <a:solidFill>
                            <a:srgbClr val="000000"/>
                          </a:solidFill>
                          <a:effectLst/>
                          <a:latin typeface="Arial" panose="020B0604020202020204" pitchFamily="34" charset="0"/>
                        </a:rPr>
                        <a:t>Crime</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1%</a:t>
                      </a:r>
                    </a:p>
                  </a:txBody>
                  <a:tcPr marL="45720" marR="45720" marT="27432" marB="27432" anchor="ctr"/>
                </a:tc>
                <a:extLst>
                  <a:ext uri="{0D108BD9-81ED-4DB2-BD59-A6C34878D82A}">
                    <a16:rowId xmlns:a16="http://schemas.microsoft.com/office/drawing/2014/main" val="10017"/>
                  </a:ext>
                </a:extLst>
              </a:tr>
              <a:tr h="182880">
                <a:tc>
                  <a:txBody>
                    <a:bodyPr/>
                    <a:lstStyle/>
                    <a:p>
                      <a:pPr algn="l" fontAlgn="b"/>
                      <a:r>
                        <a:rPr lang="en-US" sz="1000" b="1" i="0" u="none" strike="noStrike" dirty="0">
                          <a:solidFill>
                            <a:srgbClr val="000000"/>
                          </a:solidFill>
                          <a:effectLst/>
                          <a:latin typeface="Arial" panose="020B0604020202020204" pitchFamily="34" charset="0"/>
                        </a:rPr>
                        <a:t>Liquor Liability</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1%</a:t>
                      </a:r>
                    </a:p>
                  </a:txBody>
                  <a:tcPr marL="45720" marR="45720" marT="27432" marB="27432" anchor="ctr"/>
                </a:tc>
                <a:extLst>
                  <a:ext uri="{0D108BD9-81ED-4DB2-BD59-A6C34878D82A}">
                    <a16:rowId xmlns:a16="http://schemas.microsoft.com/office/drawing/2014/main" val="10018"/>
                  </a:ext>
                </a:extLst>
              </a:tr>
              <a:tr h="182880">
                <a:tc>
                  <a:txBody>
                    <a:bodyPr/>
                    <a:lstStyle/>
                    <a:p>
                      <a:pPr algn="l" fontAlgn="b"/>
                      <a:r>
                        <a:rPr lang="en-US" sz="1000" b="1" i="0" u="none" strike="noStrike" dirty="0">
                          <a:solidFill>
                            <a:srgbClr val="000000"/>
                          </a:solidFill>
                          <a:effectLst/>
                          <a:latin typeface="Arial" panose="020B0604020202020204" pitchFamily="34" charset="0"/>
                        </a:rPr>
                        <a:t>Business Interruption</a:t>
                      </a:r>
                    </a:p>
                  </a:txBody>
                  <a:tcPr marL="45720" marR="45720" marT="27432" marB="27432" anchor="ctr"/>
                </a:tc>
                <a:tc>
                  <a:txBody>
                    <a:bodyPr/>
                    <a:lstStyle/>
                    <a:p>
                      <a:pPr algn="ctr" fontAlgn="b"/>
                      <a:r>
                        <a:rPr lang="en-US" sz="1000" b="1" i="0" u="none" strike="noStrike" dirty="0">
                          <a:solidFill>
                            <a:srgbClr val="000000"/>
                          </a:solidFill>
                          <a:effectLst/>
                          <a:latin typeface="Arial" panose="020B0604020202020204" pitchFamily="34" charset="0"/>
                        </a:rPr>
                        <a:t>1%</a:t>
                      </a:r>
                    </a:p>
                  </a:txBody>
                  <a:tcPr marL="45720" marR="45720" marT="27432" marB="27432" anchor="ct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517217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4638"/>
            <a:ext cx="8229600" cy="1143000"/>
          </a:xfrm>
        </p:spPr>
        <p:txBody>
          <a:bodyPr>
            <a:normAutofit fontScale="90000"/>
          </a:bodyPr>
          <a:lstStyle/>
          <a:p>
            <a:r>
              <a:rPr lang="en-US" sz="4800" b="1" dirty="0">
                <a:solidFill>
                  <a:schemeClr val="bg1">
                    <a:lumMod val="95000"/>
                  </a:schemeClr>
                </a:solidFill>
              </a:rPr>
              <a:t>Recommendation Errors</a:t>
            </a:r>
            <a:br>
              <a:rPr lang="en-US" sz="4800" b="1" dirty="0">
                <a:solidFill>
                  <a:schemeClr val="bg1">
                    <a:lumMod val="95000"/>
                  </a:schemeClr>
                </a:solidFill>
              </a:rPr>
            </a:br>
            <a:r>
              <a:rPr lang="en-US" sz="4000" b="1" i="1" dirty="0">
                <a:solidFill>
                  <a:schemeClr val="bg1">
                    <a:lumMod val="95000"/>
                  </a:schemeClr>
                </a:solidFill>
              </a:rPr>
              <a:t>Lack of knowledge / dabbling</a:t>
            </a:r>
            <a:endParaRPr lang="en-US" b="1" i="1" dirty="0"/>
          </a:p>
        </p:txBody>
      </p:sp>
      <p:pic>
        <p:nvPicPr>
          <p:cNvPr id="6" name="Picture Placeholder 4">
            <a:extLst>
              <a:ext uri="{FF2B5EF4-FFF2-40B4-BE49-F238E27FC236}">
                <a16:creationId xmlns:a16="http://schemas.microsoft.com/office/drawing/2014/main" id="{B14CAB9B-DAB0-4BA9-9702-23B09CEC42A1}"/>
              </a:ext>
            </a:extLst>
          </p:cNvPr>
          <p:cNvPicPr>
            <a:picLocks noChangeAspect="1"/>
          </p:cNvPicPr>
          <p:nvPr/>
        </p:nvPicPr>
        <p:blipFill rotWithShape="1">
          <a:blip r:embed="rId2">
            <a:extLst>
              <a:ext uri="{28A0092B-C50C-407E-A947-70E740481C1C}">
                <a14:useLocalDpi xmlns:a14="http://schemas.microsoft.com/office/drawing/2010/main" val="0"/>
              </a:ext>
            </a:extLst>
          </a:blip>
          <a:srcRect l="308" r="2350"/>
          <a:stretch/>
        </p:blipFill>
        <p:spPr>
          <a:xfrm>
            <a:off x="381000" y="1844674"/>
            <a:ext cx="5090222" cy="2057400"/>
          </a:xfrm>
          <a:prstGeom prst="rect">
            <a:avLst/>
          </a:prstGeom>
          <a:ln>
            <a:solidFill>
              <a:schemeClr val="bg1">
                <a:lumMod val="95000"/>
              </a:schemeClr>
            </a:solidFill>
          </a:ln>
        </p:spPr>
      </p:pic>
      <p:pic>
        <p:nvPicPr>
          <p:cNvPr id="7" name="Picture 6">
            <a:extLst>
              <a:ext uri="{FF2B5EF4-FFF2-40B4-BE49-F238E27FC236}">
                <a16:creationId xmlns:a16="http://schemas.microsoft.com/office/drawing/2014/main" id="{10425519-05A0-4786-AC29-598B746F1195}"/>
              </a:ext>
            </a:extLst>
          </p:cNvPr>
          <p:cNvPicPr>
            <a:picLocks noChangeAspect="1"/>
          </p:cNvPicPr>
          <p:nvPr/>
        </p:nvPicPr>
        <p:blipFill rotWithShape="1">
          <a:blip r:embed="rId3"/>
          <a:srcRect l="16621" r="4816" b="9470"/>
          <a:stretch/>
        </p:blipFill>
        <p:spPr>
          <a:xfrm>
            <a:off x="4630449" y="3352800"/>
            <a:ext cx="4056351" cy="2591558"/>
          </a:xfrm>
          <a:prstGeom prst="rect">
            <a:avLst/>
          </a:prstGeom>
          <a:ln w="12700">
            <a:solidFill>
              <a:schemeClr val="bg1">
                <a:lumMod val="95000"/>
              </a:schemeClr>
            </a:solidFill>
          </a:ln>
        </p:spPr>
      </p:pic>
    </p:spTree>
    <p:extLst>
      <p:ext uri="{BB962C8B-B14F-4D97-AF65-F5344CB8AC3E}">
        <p14:creationId xmlns:p14="http://schemas.microsoft.com/office/powerpoint/2010/main" val="4285931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74638"/>
            <a:ext cx="8229600" cy="1143000"/>
          </a:xfrm>
        </p:spPr>
        <p:txBody>
          <a:bodyPr/>
          <a:lstStyle/>
          <a:p>
            <a:pPr algn="l"/>
            <a:r>
              <a:rPr lang="en-US" b="1" dirty="0">
                <a:solidFill>
                  <a:schemeClr val="bg1"/>
                </a:solidFill>
              </a:rPr>
              <a:t>Takeaways</a:t>
            </a:r>
          </a:p>
        </p:txBody>
      </p:sp>
      <p:sp>
        <p:nvSpPr>
          <p:cNvPr id="6" name="Content Placeholder 5"/>
          <p:cNvSpPr>
            <a:spLocks noGrp="1"/>
          </p:cNvSpPr>
          <p:nvPr>
            <p:ph idx="4294967295"/>
          </p:nvPr>
        </p:nvSpPr>
        <p:spPr>
          <a:xfrm>
            <a:off x="457200" y="1570037"/>
            <a:ext cx="8305800" cy="4525963"/>
          </a:xfrm>
          <a:prstGeom prst="rect">
            <a:avLst/>
          </a:prstGeom>
        </p:spPr>
        <p:txBody>
          <a:bodyPr>
            <a:noAutofit/>
          </a:bodyPr>
          <a:lstStyle/>
          <a:p>
            <a:r>
              <a:rPr lang="en-US" sz="2800" dirty="0"/>
              <a:t>Never attempt to place coverage by yourself if you are unfamiliar with the coverage, or the property/risk is outside your </a:t>
            </a:r>
            <a:r>
              <a:rPr lang="en-US" sz="2800" i="1" dirty="0"/>
              <a:t>usual</a:t>
            </a:r>
            <a:r>
              <a:rPr lang="en-US" sz="2800" dirty="0"/>
              <a:t> geographic area.</a:t>
            </a:r>
          </a:p>
          <a:p>
            <a:r>
              <a:rPr lang="en-US" sz="2800" dirty="0"/>
              <a:t>Associate yourself with a broker or another agent who is familiar with the coverage or geographic area.</a:t>
            </a:r>
          </a:p>
          <a:p>
            <a:r>
              <a:rPr lang="en-US" sz="2800" dirty="0"/>
              <a:t>Your state or national association can help with referrals.</a:t>
            </a:r>
          </a:p>
          <a:p>
            <a:r>
              <a:rPr lang="en-US" sz="2800" dirty="0"/>
              <a:t>If necessary, tell your customer you aren’t familiar with the product or region, so they should use another agent to place the coverage.</a:t>
            </a:r>
          </a:p>
        </p:txBody>
      </p:sp>
    </p:spTree>
    <p:extLst>
      <p:ext uri="{BB962C8B-B14F-4D97-AF65-F5344CB8AC3E}">
        <p14:creationId xmlns:p14="http://schemas.microsoft.com/office/powerpoint/2010/main" val="337135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l="15235" r="15235"/>
          <a:stretch>
            <a:fillRect/>
          </a:stretch>
        </p:blipFill>
        <p:spPr>
          <a:xfrm>
            <a:off x="457200" y="1787458"/>
            <a:ext cx="3810000" cy="2857500"/>
          </a:xfrm>
          <a:prstGeom prst="rect">
            <a:avLst/>
          </a:prstGeom>
          <a:ln>
            <a:solidFill>
              <a:schemeClr val="tx1">
                <a:lumMod val="60000"/>
                <a:lumOff val="40000"/>
              </a:schemeClr>
            </a:solidFill>
          </a:ln>
        </p:spPr>
      </p:pic>
      <p:sp>
        <p:nvSpPr>
          <p:cNvPr id="3" name="Title 2"/>
          <p:cNvSpPr>
            <a:spLocks noGrp="1"/>
          </p:cNvSpPr>
          <p:nvPr>
            <p:ph type="title" idx="4294967295"/>
          </p:nvPr>
        </p:nvSpPr>
        <p:spPr>
          <a:xfrm>
            <a:off x="381000" y="31750"/>
            <a:ext cx="7697788" cy="1492250"/>
          </a:xfrm>
        </p:spPr>
        <p:txBody>
          <a:bodyPr>
            <a:normAutofit/>
          </a:bodyPr>
          <a:lstStyle/>
          <a:p>
            <a:pPr algn="l"/>
            <a:r>
              <a:rPr lang="en-US" sz="4000" b="1" dirty="0">
                <a:solidFill>
                  <a:schemeClr val="bg1">
                    <a:lumMod val="95000"/>
                  </a:schemeClr>
                </a:solidFill>
              </a:rPr>
              <a:t>Explanation Errors</a:t>
            </a:r>
            <a:br>
              <a:rPr lang="en-US" sz="3200" b="1" i="1" dirty="0">
                <a:solidFill>
                  <a:schemeClr val="bg1">
                    <a:lumMod val="95000"/>
                  </a:schemeClr>
                </a:solidFill>
              </a:rPr>
            </a:br>
            <a:r>
              <a:rPr lang="en-US" sz="3200" b="1" i="1" dirty="0">
                <a:solidFill>
                  <a:schemeClr val="bg1">
                    <a:lumMod val="95000"/>
                  </a:schemeClr>
                </a:solidFill>
              </a:rPr>
              <a:t>The Devil is in the Details</a:t>
            </a:r>
          </a:p>
        </p:txBody>
      </p:sp>
      <p:sp>
        <p:nvSpPr>
          <p:cNvPr id="4" name="Slide Number Placeholder 3"/>
          <p:cNvSpPr>
            <a:spLocks noGrp="1"/>
          </p:cNvSpPr>
          <p:nvPr>
            <p:ph type="sldNum" sz="quarter" idx="4294967295"/>
          </p:nvPr>
        </p:nvSpPr>
        <p:spPr>
          <a:xfrm>
            <a:off x="7010400" y="6356350"/>
            <a:ext cx="2133600" cy="365125"/>
          </a:xfrm>
          <a:prstGeom prst="rect">
            <a:avLst/>
          </a:prstGeom>
        </p:spPr>
        <p:txBody>
          <a:bodyPr/>
          <a:lstStyle/>
          <a:p>
            <a:fld id="{5E4D2043-7E31-4A53-BD33-72A88E682172}" type="slidenum">
              <a:rPr lang="en-US" smtClean="0"/>
              <a:pPr/>
              <a:t>8</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3429000"/>
            <a:ext cx="4360680" cy="2431917"/>
          </a:xfrm>
          <a:prstGeom prst="rect">
            <a:avLst/>
          </a:prstGeom>
          <a:ln w="12700">
            <a:solidFill>
              <a:schemeClr val="bg1"/>
            </a:solidFill>
          </a:ln>
        </p:spPr>
      </p:pic>
    </p:spTree>
    <p:extLst>
      <p:ext uri="{BB962C8B-B14F-4D97-AF65-F5344CB8AC3E}">
        <p14:creationId xmlns:p14="http://schemas.microsoft.com/office/powerpoint/2010/main" val="384142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274638"/>
            <a:ext cx="8229600" cy="1143000"/>
          </a:xfrm>
        </p:spPr>
        <p:txBody>
          <a:bodyPr/>
          <a:lstStyle/>
          <a:p>
            <a:pPr algn="l"/>
            <a:r>
              <a:rPr lang="en-US" b="1" dirty="0">
                <a:solidFill>
                  <a:schemeClr val="bg1"/>
                </a:solidFill>
              </a:rPr>
              <a:t>Takeaways</a:t>
            </a:r>
          </a:p>
        </p:txBody>
      </p:sp>
      <p:sp>
        <p:nvSpPr>
          <p:cNvPr id="6" name="Content Placeholder 5"/>
          <p:cNvSpPr>
            <a:spLocks noGrp="1"/>
          </p:cNvSpPr>
          <p:nvPr>
            <p:ph idx="4294967295"/>
          </p:nvPr>
        </p:nvSpPr>
        <p:spPr>
          <a:xfrm>
            <a:off x="457200" y="1722437"/>
            <a:ext cx="8229600" cy="4525963"/>
          </a:xfrm>
          <a:prstGeom prst="rect">
            <a:avLst/>
          </a:prstGeom>
        </p:spPr>
        <p:txBody>
          <a:bodyPr>
            <a:normAutofit lnSpcReduction="10000"/>
          </a:bodyPr>
          <a:lstStyle/>
          <a:p>
            <a:r>
              <a:rPr lang="en-US" sz="2800" dirty="0"/>
              <a:t>Don’t let your customer’s procrastination become your E&amp;O claim.</a:t>
            </a:r>
          </a:p>
          <a:p>
            <a:r>
              <a:rPr lang="en-US" sz="2800" dirty="0"/>
              <a:t>Review the policy to make sure it meets with your customer’s request.  </a:t>
            </a:r>
          </a:p>
          <a:p>
            <a:r>
              <a:rPr lang="en-US" sz="2800" dirty="0"/>
              <a:t>Be sure to deliver the policy to your customer, so they have an opportunity to review it prior to the special event – </a:t>
            </a:r>
            <a:r>
              <a:rPr lang="en-US" sz="2800" i="1" dirty="0"/>
              <a:t>and urge them to do so</a:t>
            </a:r>
            <a:r>
              <a:rPr lang="en-US" sz="2800" dirty="0"/>
              <a:t>.  </a:t>
            </a:r>
          </a:p>
          <a:p>
            <a:r>
              <a:rPr lang="en-US" sz="2800" dirty="0"/>
              <a:t>If the policy has unusual features, e.g., yardage, fire alarm or occupancy requirements?  Bring that to your client’s attention.</a:t>
            </a:r>
          </a:p>
        </p:txBody>
      </p:sp>
    </p:spTree>
    <p:extLst>
      <p:ext uri="{BB962C8B-B14F-4D97-AF65-F5344CB8AC3E}">
        <p14:creationId xmlns:p14="http://schemas.microsoft.com/office/powerpoint/2010/main" val="676861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YPE" val="SlideNumber"/>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R - BlueSkyCrepuscule">
    <a:dk1>
      <a:srgbClr val="283E36"/>
    </a:dk1>
    <a:lt1>
      <a:sysClr val="window" lastClr="FFFFFF"/>
    </a:lt1>
    <a:dk2>
      <a:srgbClr val="0F4DBC"/>
    </a:dk2>
    <a:lt2>
      <a:srgbClr val="0493D9"/>
    </a:lt2>
    <a:accent1>
      <a:srgbClr val="627D77"/>
    </a:accent1>
    <a:accent2>
      <a:srgbClr val="A1B1AD"/>
    </a:accent2>
    <a:accent3>
      <a:srgbClr val="0F4DBC"/>
    </a:accent3>
    <a:accent4>
      <a:srgbClr val="6F94D7"/>
    </a:accent4>
    <a:accent5>
      <a:srgbClr val="00A9E0"/>
    </a:accent5>
    <a:accent6>
      <a:srgbClr val="66CBEC"/>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5007</TotalTime>
  <Words>837</Words>
  <Application>Microsoft Office PowerPoint</Application>
  <PresentationFormat>On-screen Show (4:3)</PresentationFormat>
  <Paragraphs>116</Paragraphs>
  <Slides>18</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PowerPoint Presentation</vt:lpstr>
      <vt:lpstr>Our Panelists</vt:lpstr>
      <vt:lpstr>Administrative Details</vt:lpstr>
      <vt:lpstr>Our Agenda</vt:lpstr>
      <vt:lpstr>Does this really apply to me? Do you write any of these coverages:</vt:lpstr>
      <vt:lpstr>Recommendation Errors Lack of knowledge / dabbling</vt:lpstr>
      <vt:lpstr>Takeaways</vt:lpstr>
      <vt:lpstr>Explanation Errors The Devil is in the Details</vt:lpstr>
      <vt:lpstr>Takeaways</vt:lpstr>
      <vt:lpstr>Application Errors What’s in a Name?</vt:lpstr>
      <vt:lpstr>Takeaways</vt:lpstr>
      <vt:lpstr>Policy Renewal/Replacement Errors  The only constant is change…</vt:lpstr>
      <vt:lpstr>Takeaways</vt:lpstr>
      <vt:lpstr>Policy Change Errors Never put off until tomorrow…</vt:lpstr>
      <vt:lpstr>Takeaways</vt:lpstr>
      <vt:lpstr>Big “I” Related Resources:</vt:lpstr>
      <vt:lpstr>Panelist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 What &amp; How</dc:title>
  <dc:creator>Ron Berg</dc:creator>
  <cp:lastModifiedBy>Jim Hanley</cp:lastModifiedBy>
  <cp:revision>98</cp:revision>
  <dcterms:created xsi:type="dcterms:W3CDTF">2018-09-14T16:38:55Z</dcterms:created>
  <dcterms:modified xsi:type="dcterms:W3CDTF">2019-02-06T15:20:44Z</dcterms:modified>
</cp:coreProperties>
</file>